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19" r:id="rId2"/>
    <p:sldId id="256" r:id="rId3"/>
    <p:sldId id="293" r:id="rId4"/>
    <p:sldId id="258" r:id="rId5"/>
    <p:sldId id="259" r:id="rId6"/>
    <p:sldId id="294" r:id="rId7"/>
    <p:sldId id="257" r:id="rId8"/>
    <p:sldId id="295" r:id="rId9"/>
    <p:sldId id="288" r:id="rId10"/>
    <p:sldId id="297" r:id="rId11"/>
    <p:sldId id="287" r:id="rId12"/>
    <p:sldId id="296" r:id="rId13"/>
    <p:sldId id="290" r:id="rId14"/>
    <p:sldId id="298" r:id="rId15"/>
    <p:sldId id="260" r:id="rId16"/>
    <p:sldId id="261" r:id="rId17"/>
    <p:sldId id="262" r:id="rId18"/>
    <p:sldId id="299" r:id="rId19"/>
    <p:sldId id="263" r:id="rId20"/>
    <p:sldId id="264" r:id="rId21"/>
    <p:sldId id="265" r:id="rId22"/>
    <p:sldId id="300" r:id="rId23"/>
    <p:sldId id="292" r:id="rId24"/>
    <p:sldId id="301" r:id="rId25"/>
    <p:sldId id="266" r:id="rId26"/>
    <p:sldId id="267" r:id="rId27"/>
    <p:sldId id="268" r:id="rId28"/>
    <p:sldId id="269" r:id="rId29"/>
    <p:sldId id="302" r:id="rId30"/>
    <p:sldId id="270" r:id="rId31"/>
    <p:sldId id="271" r:id="rId32"/>
    <p:sldId id="272" r:id="rId33"/>
    <p:sldId id="303" r:id="rId34"/>
    <p:sldId id="273" r:id="rId35"/>
    <p:sldId id="304" r:id="rId36"/>
    <p:sldId id="305" r:id="rId37"/>
    <p:sldId id="274" r:id="rId38"/>
    <p:sldId id="306" r:id="rId39"/>
    <p:sldId id="278" r:id="rId40"/>
    <p:sldId id="279" r:id="rId41"/>
    <p:sldId id="276" r:id="rId42"/>
    <p:sldId id="277" r:id="rId43"/>
    <p:sldId id="280" r:id="rId44"/>
    <p:sldId id="307" r:id="rId45"/>
    <p:sldId id="308" r:id="rId46"/>
    <p:sldId id="281" r:id="rId47"/>
    <p:sldId id="309" r:id="rId48"/>
    <p:sldId id="282" r:id="rId49"/>
    <p:sldId id="283" r:id="rId50"/>
    <p:sldId id="284" r:id="rId51"/>
    <p:sldId id="285" r:id="rId52"/>
    <p:sldId id="286" r:id="rId53"/>
    <p:sldId id="310" r:id="rId54"/>
    <p:sldId id="311" r:id="rId55"/>
    <p:sldId id="312" r:id="rId56"/>
    <p:sldId id="313" r:id="rId57"/>
    <p:sldId id="315" r:id="rId58"/>
    <p:sldId id="314" r:id="rId59"/>
    <p:sldId id="317" r:id="rId60"/>
    <p:sldId id="318" r:id="rId61"/>
    <p:sldId id="316" r:id="rId62"/>
    <p:sldId id="320"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434" autoAdjust="0"/>
  </p:normalViewPr>
  <p:slideViewPr>
    <p:cSldViewPr snapToGrid="0" snapToObjects="1">
      <p:cViewPr varScale="1">
        <p:scale>
          <a:sx n="74" d="100"/>
          <a:sy n="74" d="100"/>
        </p:scale>
        <p:origin x="12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6CF7C6-B19C-C14A-A9AB-F981942F77DD}" type="datetimeFigureOut">
              <a:rPr lang="en-US" smtClean="0"/>
              <a:t>2/19/2021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58BBC7-F557-384A-B117-6BC63EB4F8CF}" type="slidenum">
              <a:rPr lang="en-US" smtClean="0"/>
              <a:t>‹#›</a:t>
            </a:fld>
            <a:endParaRPr lang="en-US"/>
          </a:p>
        </p:txBody>
      </p:sp>
    </p:spTree>
    <p:extLst>
      <p:ext uri="{BB962C8B-B14F-4D97-AF65-F5344CB8AC3E}">
        <p14:creationId xmlns:p14="http://schemas.microsoft.com/office/powerpoint/2010/main" val="4238327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8A659-95AA-D746-9914-0506E0C8C7CD}" type="slidenum">
              <a:rPr lang="en-US" smtClean="0"/>
              <a:t>37</a:t>
            </a:fld>
            <a:endParaRPr lang="en-US"/>
          </a:p>
        </p:txBody>
      </p:sp>
    </p:spTree>
    <p:extLst>
      <p:ext uri="{BB962C8B-B14F-4D97-AF65-F5344CB8AC3E}">
        <p14:creationId xmlns:p14="http://schemas.microsoft.com/office/powerpoint/2010/main" val="279235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12DB267-DDC5-B24B-B7D8-54D0AE4E61C9}" type="slidenum">
              <a:rPr lang="en-US"/>
              <a:pPr/>
              <a:t>‹#›</a:t>
            </a:fld>
            <a:endParaRPr lang="en-US"/>
          </a:p>
        </p:txBody>
      </p:sp>
    </p:spTree>
    <p:extLst>
      <p:ext uri="{BB962C8B-B14F-4D97-AF65-F5344CB8AC3E}">
        <p14:creationId xmlns:p14="http://schemas.microsoft.com/office/powerpoint/2010/main" val="62573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Royal Society of Biology</a:t>
            </a:r>
            <a:br>
              <a:rPr lang="en-GB" dirty="0" smtClean="0"/>
            </a:br>
            <a:r>
              <a:rPr lang="en-GB" dirty="0" smtClean="0"/>
              <a:t>North Western Branch</a:t>
            </a:r>
            <a:endParaRPr lang="en-GB" dirty="0"/>
          </a:p>
        </p:txBody>
      </p:sp>
      <p:sp>
        <p:nvSpPr>
          <p:cNvPr id="3" name="Subtitle 2"/>
          <p:cNvSpPr>
            <a:spLocks noGrp="1"/>
          </p:cNvSpPr>
          <p:nvPr>
            <p:ph type="subTitle" idx="1"/>
          </p:nvPr>
        </p:nvSpPr>
        <p:spPr/>
        <p:txBody>
          <a:bodyPr>
            <a:normAutofit/>
          </a:bodyPr>
          <a:lstStyle/>
          <a:p>
            <a:r>
              <a:rPr lang="en-GB" sz="4000" dirty="0" smtClean="0"/>
              <a:t>Nature Quiz</a:t>
            </a:r>
          </a:p>
          <a:p>
            <a:r>
              <a:rPr lang="en-GB" sz="2800" dirty="0" smtClean="0"/>
              <a:t>Devised by : Michael Clapham MSc </a:t>
            </a:r>
            <a:r>
              <a:rPr lang="en-GB" sz="2800" dirty="0" err="1" smtClean="0"/>
              <a:t>C.Biol</a:t>
            </a:r>
            <a:r>
              <a:rPr lang="en-GB" sz="2800" dirty="0" smtClean="0"/>
              <a:t> FRSB</a:t>
            </a:r>
          </a:p>
          <a:p>
            <a:endParaRPr lang="en-GB" sz="2800" dirty="0" smtClean="0"/>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43388" y="243353"/>
            <a:ext cx="3857223" cy="1744197"/>
          </a:xfrm>
          <a:prstGeom prst="rect">
            <a:avLst/>
          </a:prstGeom>
        </p:spPr>
      </p:pic>
    </p:spTree>
    <p:extLst>
      <p:ext uri="{BB962C8B-B14F-4D97-AF65-F5344CB8AC3E}">
        <p14:creationId xmlns:p14="http://schemas.microsoft.com/office/powerpoint/2010/main" val="2588384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4715" y="1419368"/>
            <a:ext cx="8761863" cy="4247317"/>
          </a:xfrm>
          <a:prstGeom prst="rect">
            <a:avLst/>
          </a:prstGeom>
          <a:noFill/>
        </p:spPr>
        <p:txBody>
          <a:bodyPr wrap="square" rtlCol="0">
            <a:spAutoFit/>
          </a:bodyPr>
          <a:lstStyle/>
          <a:p>
            <a:r>
              <a:rPr lang="en-US" dirty="0"/>
              <a:t>Here you see a small </a:t>
            </a:r>
            <a:r>
              <a:rPr lang="en-US" dirty="0" smtClean="0"/>
              <a:t>bird, </a:t>
            </a:r>
            <a:r>
              <a:rPr lang="en-US" dirty="0"/>
              <a:t>it is a rock wren </a:t>
            </a:r>
            <a:r>
              <a:rPr lang="en-US" i="1" dirty="0" err="1"/>
              <a:t>Salpinctes</a:t>
            </a:r>
            <a:r>
              <a:rPr lang="en-US" i="1" dirty="0"/>
              <a:t> </a:t>
            </a:r>
            <a:r>
              <a:rPr lang="en-US" i="1" dirty="0" err="1"/>
              <a:t>obsoletus</a:t>
            </a:r>
            <a:r>
              <a:rPr lang="en-US" dirty="0"/>
              <a:t>.  It lives only in rocky canyons and cliffs, here it is in the Grand Canyon USA.  It nests in crevices and uses mainly small stones/pebbles to construct the nest.  It expends a lot of energy carrying hundreds of small stones to the site.  It ‘paves’ the inside of the nest, filling in all the crevices and making a level floor.  It then builds a stone wall across the entrance up to 6 cm high.  It then “paves” the area </a:t>
            </a:r>
            <a:r>
              <a:rPr lang="en-US" u="sng" dirty="0"/>
              <a:t>outside</a:t>
            </a:r>
            <a:r>
              <a:rPr lang="en-US" dirty="0"/>
              <a:t> the nest crevice with flat, loose stones.  This </a:t>
            </a:r>
            <a:r>
              <a:rPr lang="en-US" dirty="0" err="1" smtClean="0"/>
              <a:t>behaviour</a:t>
            </a:r>
            <a:r>
              <a:rPr lang="en-US" dirty="0" smtClean="0"/>
              <a:t> </a:t>
            </a:r>
            <a:r>
              <a:rPr lang="en-US" dirty="0"/>
              <a:t>is unique</a:t>
            </a:r>
            <a:r>
              <a:rPr lang="en-US" dirty="0" smtClean="0"/>
              <a:t>!</a:t>
            </a:r>
          </a:p>
          <a:p>
            <a:endParaRPr lang="en-US" dirty="0"/>
          </a:p>
          <a:p>
            <a:endParaRPr lang="en-GB" dirty="0"/>
          </a:p>
          <a:p>
            <a:pPr marL="342900" lvl="0" indent="-342900">
              <a:buFont typeface="+mj-lt"/>
              <a:buAutoNum type="alphaUcPeriod"/>
            </a:pPr>
            <a:r>
              <a:rPr lang="en-US" dirty="0"/>
              <a:t>Suggest </a:t>
            </a:r>
            <a:r>
              <a:rPr lang="en-US" b="1" dirty="0"/>
              <a:t>2</a:t>
            </a:r>
            <a:r>
              <a:rPr lang="en-US" dirty="0"/>
              <a:t> advantages the stone wall may </a:t>
            </a:r>
            <a:r>
              <a:rPr lang="en-US" dirty="0" smtClean="0"/>
              <a:t>provide </a:t>
            </a:r>
            <a:r>
              <a:rPr lang="en-US" dirty="0" smtClean="0">
                <a:solidFill>
                  <a:srgbClr val="66FF66"/>
                </a:solidFill>
              </a:rPr>
              <a:t>(2 Points)</a:t>
            </a:r>
            <a:endParaRPr lang="en-GB" dirty="0">
              <a:solidFill>
                <a:srgbClr val="66FF66"/>
              </a:solidFill>
            </a:endParaRPr>
          </a:p>
          <a:p>
            <a:pPr marL="342900" lvl="0" indent="-342900">
              <a:buFont typeface="+mj-lt"/>
              <a:buAutoNum type="alphaUcPeriod"/>
            </a:pPr>
            <a:r>
              <a:rPr lang="en-US" dirty="0"/>
              <a:t>Suggest why paving the </a:t>
            </a:r>
            <a:r>
              <a:rPr lang="en-US" u="sng" dirty="0"/>
              <a:t>inside</a:t>
            </a:r>
            <a:r>
              <a:rPr lang="en-US" dirty="0"/>
              <a:t> of the nest makes it safer for the </a:t>
            </a:r>
            <a:r>
              <a:rPr lang="en-US" dirty="0" smtClean="0"/>
              <a:t>chicks </a:t>
            </a:r>
            <a:r>
              <a:rPr lang="en-US" dirty="0" smtClean="0">
                <a:solidFill>
                  <a:srgbClr val="66FF66"/>
                </a:solidFill>
              </a:rPr>
              <a:t>(1 Point)</a:t>
            </a:r>
            <a:endParaRPr lang="en-GB" dirty="0">
              <a:solidFill>
                <a:srgbClr val="66FF66"/>
              </a:solidFill>
            </a:endParaRPr>
          </a:p>
          <a:p>
            <a:pPr marL="342900" lvl="0" indent="-342900">
              <a:buFont typeface="+mj-lt"/>
              <a:buAutoNum type="alphaUcPeriod"/>
            </a:pPr>
            <a:r>
              <a:rPr lang="en-US" dirty="0"/>
              <a:t>Suggest why paving the outside area may provide safety from </a:t>
            </a:r>
            <a:r>
              <a:rPr lang="en-US" dirty="0" smtClean="0"/>
              <a:t>predators </a:t>
            </a:r>
            <a:r>
              <a:rPr lang="en-US" dirty="0">
                <a:solidFill>
                  <a:srgbClr val="66FF66"/>
                </a:solidFill>
              </a:rPr>
              <a:t>(1 Point)</a:t>
            </a:r>
            <a:endParaRPr lang="en-GB" dirty="0">
              <a:solidFill>
                <a:srgbClr val="66FF66"/>
              </a:solidFill>
            </a:endParaRPr>
          </a:p>
          <a:p>
            <a:pPr marL="342900" lvl="0" indent="-342900">
              <a:buFont typeface="+mj-lt"/>
              <a:buAutoNum type="alphaUcPeriod"/>
            </a:pPr>
            <a:r>
              <a:rPr lang="en-US" dirty="0"/>
              <a:t>Suggest why paving the outside area may be an advantage when the bird returns to the nest area each </a:t>
            </a:r>
            <a:r>
              <a:rPr lang="en-US" dirty="0" smtClean="0"/>
              <a:t>spring </a:t>
            </a:r>
            <a:r>
              <a:rPr lang="en-US" dirty="0">
                <a:solidFill>
                  <a:srgbClr val="66FF66"/>
                </a:solidFill>
              </a:rPr>
              <a:t>(1 Point)</a:t>
            </a:r>
            <a:endParaRPr lang="en-GB" dirty="0">
              <a:solidFill>
                <a:srgbClr val="66FF66"/>
              </a:solidFill>
            </a:endParaRPr>
          </a:p>
          <a:p>
            <a:pPr marL="342900" lvl="0" indent="-342900">
              <a:buFont typeface="+mj-lt"/>
              <a:buAutoNum type="alphaUcPeriod"/>
            </a:pPr>
            <a:r>
              <a:rPr lang="en-US" dirty="0"/>
              <a:t>This bird lives in arid rocky areas with little water.  It never drinks water.  Give </a:t>
            </a:r>
            <a:r>
              <a:rPr lang="en-US" b="1" dirty="0"/>
              <a:t>2 </a:t>
            </a:r>
            <a:r>
              <a:rPr lang="en-US" dirty="0"/>
              <a:t>sources for water that it must therefore use</a:t>
            </a:r>
            <a:r>
              <a:rPr lang="en-US" dirty="0" smtClean="0"/>
              <a:t>. </a:t>
            </a:r>
            <a:r>
              <a:rPr lang="en-US" dirty="0" smtClean="0">
                <a:solidFill>
                  <a:srgbClr val="66FF66"/>
                </a:solidFill>
              </a:rPr>
              <a:t>(2 Points)</a:t>
            </a:r>
            <a:endParaRPr lang="en-GB" dirty="0">
              <a:solidFill>
                <a:srgbClr val="66FF66"/>
              </a:solidFill>
            </a:endParaRPr>
          </a:p>
        </p:txBody>
      </p:sp>
      <p:sp>
        <p:nvSpPr>
          <p:cNvPr id="8" name="TextBox 7"/>
          <p:cNvSpPr txBox="1"/>
          <p:nvPr/>
        </p:nvSpPr>
        <p:spPr>
          <a:xfrm>
            <a:off x="3254990" y="477670"/>
            <a:ext cx="2688609"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3200" dirty="0" smtClean="0"/>
              <a:t>Question 4</a:t>
            </a:r>
            <a:endParaRPr lang="en-GB" sz="3200" dirty="0"/>
          </a:p>
        </p:txBody>
      </p:sp>
    </p:spTree>
    <p:extLst>
      <p:ext uri="{BB962C8B-B14F-4D97-AF65-F5344CB8AC3E}">
        <p14:creationId xmlns:p14="http://schemas.microsoft.com/office/powerpoint/2010/main" val="3551512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DSC453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9490" y="586874"/>
            <a:ext cx="8468908" cy="5648546"/>
          </a:xfrm>
          <a:prstGeom prst="rect">
            <a:avLst/>
          </a:prstGeom>
        </p:spPr>
      </p:pic>
    </p:spTree>
    <p:extLst>
      <p:ext uri="{BB962C8B-B14F-4D97-AF65-F5344CB8AC3E}">
        <p14:creationId xmlns:p14="http://schemas.microsoft.com/office/powerpoint/2010/main" val="1320629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324" y="1746914"/>
            <a:ext cx="7983940" cy="923330"/>
          </a:xfrm>
          <a:prstGeom prst="rect">
            <a:avLst/>
          </a:prstGeom>
          <a:noFill/>
        </p:spPr>
        <p:txBody>
          <a:bodyPr wrap="square" rtlCol="0">
            <a:spAutoFit/>
          </a:bodyPr>
          <a:lstStyle/>
          <a:p>
            <a:r>
              <a:rPr lang="en-US" b="1" dirty="0"/>
              <a:t> </a:t>
            </a:r>
            <a:endParaRPr lang="en-GB" dirty="0"/>
          </a:p>
          <a:p>
            <a:r>
              <a:rPr lang="en-US" dirty="0"/>
              <a:t>You have 10 seconds to view the next slide and say what animal you saw hiding among the leaves on the forest floor in the Amazon </a:t>
            </a:r>
            <a:r>
              <a:rPr lang="en-US" dirty="0" smtClean="0"/>
              <a:t> …</a:t>
            </a:r>
            <a:endParaRPr lang="en-GB" dirty="0"/>
          </a:p>
        </p:txBody>
      </p:sp>
      <p:sp>
        <p:nvSpPr>
          <p:cNvPr id="8" name="TextBox 7"/>
          <p:cNvSpPr txBox="1"/>
          <p:nvPr/>
        </p:nvSpPr>
        <p:spPr>
          <a:xfrm>
            <a:off x="3254990" y="477670"/>
            <a:ext cx="2688609"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3200" dirty="0" smtClean="0"/>
              <a:t>Question 5</a:t>
            </a:r>
            <a:endParaRPr lang="en-GB" sz="3200" dirty="0"/>
          </a:p>
        </p:txBody>
      </p:sp>
      <p:sp>
        <p:nvSpPr>
          <p:cNvPr id="4" name="Rectangle 3"/>
          <p:cNvSpPr/>
          <p:nvPr/>
        </p:nvSpPr>
        <p:spPr>
          <a:xfrm>
            <a:off x="7242163" y="539224"/>
            <a:ext cx="1055674" cy="46166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lvl="0"/>
            <a:r>
              <a:rPr lang="en-US" sz="2400" dirty="0" smtClean="0">
                <a:solidFill>
                  <a:srgbClr val="66FF66"/>
                </a:solidFill>
              </a:rPr>
              <a:t>1 Point</a:t>
            </a:r>
            <a:endParaRPr lang="en-GB" sz="2400" dirty="0">
              <a:solidFill>
                <a:srgbClr val="66FF66"/>
              </a:solidFill>
            </a:endParaRPr>
          </a:p>
        </p:txBody>
      </p:sp>
    </p:spTree>
    <p:extLst>
      <p:ext uri="{BB962C8B-B14F-4D97-AF65-F5344CB8AC3E}">
        <p14:creationId xmlns:p14="http://schemas.microsoft.com/office/powerpoint/2010/main" val="1078945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af Frog.jpg"/>
          <p:cNvPicPr>
            <a:picLocks noGrp="1" noChangeAspect="1"/>
          </p:cNvPicPr>
          <p:nvPr>
            <p:ph idx="1"/>
          </p:nvPr>
        </p:nvPicPr>
        <p:blipFill>
          <a:blip r:embed="rId2" cstate="email">
            <a:extLst>
              <a:ext uri="{28A0092B-C50C-407E-A947-70E740481C1C}">
                <a14:useLocalDpi xmlns:a14="http://schemas.microsoft.com/office/drawing/2010/main" val="0"/>
              </a:ext>
            </a:extLst>
          </a:blip>
          <a:srcRect t="13336" b="13336"/>
          <a:stretch>
            <a:fillRect/>
          </a:stretch>
        </p:blipFill>
        <p:spPr>
          <a:xfrm>
            <a:off x="457200" y="436728"/>
            <a:ext cx="8229600" cy="5689435"/>
          </a:xfrm>
        </p:spPr>
      </p:pic>
    </p:spTree>
    <p:extLst>
      <p:ext uri="{BB962C8B-B14F-4D97-AF65-F5344CB8AC3E}">
        <p14:creationId xmlns:p14="http://schemas.microsoft.com/office/powerpoint/2010/main" val="1305832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324" y="1746914"/>
            <a:ext cx="7983940" cy="3970318"/>
          </a:xfrm>
          <a:prstGeom prst="rect">
            <a:avLst/>
          </a:prstGeom>
          <a:noFill/>
        </p:spPr>
        <p:txBody>
          <a:bodyPr wrap="square" rtlCol="0">
            <a:spAutoFit/>
          </a:bodyPr>
          <a:lstStyle/>
          <a:p>
            <a:r>
              <a:rPr lang="en-US" dirty="0"/>
              <a:t>This is a Little Raven (</a:t>
            </a:r>
            <a:r>
              <a:rPr lang="en-US" i="1" dirty="0" err="1"/>
              <a:t>Corvus</a:t>
            </a:r>
            <a:r>
              <a:rPr lang="en-US" i="1" dirty="0"/>
              <a:t> </a:t>
            </a:r>
            <a:r>
              <a:rPr lang="en-US" i="1" dirty="0" err="1"/>
              <a:t>mellori</a:t>
            </a:r>
            <a:r>
              <a:rPr lang="en-US" dirty="0"/>
              <a:t>), on Mount Kosciuszko in Australia, it is a common bird on the mountain.  It is </a:t>
            </a:r>
            <a:r>
              <a:rPr lang="en-US" dirty="0" smtClean="0"/>
              <a:t>insectivorous. In </a:t>
            </a:r>
            <a:r>
              <a:rPr lang="en-US" dirty="0"/>
              <a:t>summer it relies on a moth, the </a:t>
            </a:r>
            <a:r>
              <a:rPr lang="en-US" dirty="0" err="1"/>
              <a:t>Bogong</a:t>
            </a:r>
            <a:r>
              <a:rPr lang="en-US" dirty="0"/>
              <a:t> Moth (</a:t>
            </a:r>
            <a:r>
              <a:rPr lang="en-US" i="1" dirty="0" err="1"/>
              <a:t>Agrotis</a:t>
            </a:r>
            <a:r>
              <a:rPr lang="en-US" i="1" dirty="0"/>
              <a:t> </a:t>
            </a:r>
            <a:r>
              <a:rPr lang="en-US" i="1" dirty="0" err="1"/>
              <a:t>infusa</a:t>
            </a:r>
            <a:r>
              <a:rPr lang="en-US" dirty="0"/>
              <a:t>), for a substantial part of its diet.  This moth has a large body rich in fat (60% by weight).  </a:t>
            </a:r>
            <a:endParaRPr lang="en-US" dirty="0" smtClean="0"/>
          </a:p>
          <a:p>
            <a:endParaRPr lang="en-US" dirty="0"/>
          </a:p>
          <a:p>
            <a:r>
              <a:rPr lang="en-US" dirty="0" smtClean="0"/>
              <a:t>Many </a:t>
            </a:r>
            <a:r>
              <a:rPr lang="en-US" dirty="0"/>
              <a:t>thousands of these moths spend the summer hiding in cool crevices among the granite rocks on the mountain heights.  The ravens and aboriginal peoples are able to feast on them all summer long.  The moth numbers are huge, far in excess of what could be produced on the mountain given the cool temperatures, low growth rates and small stature of the plants. In early summer millions of these moths can be found covering buildings in cities 1,000km away which lie between the lowlands and the mountains.  </a:t>
            </a:r>
            <a:endParaRPr lang="en-US" dirty="0" smtClean="0"/>
          </a:p>
          <a:p>
            <a:endParaRPr lang="en-US" dirty="0"/>
          </a:p>
          <a:p>
            <a:r>
              <a:rPr lang="en-US" dirty="0" smtClean="0"/>
              <a:t>Can </a:t>
            </a:r>
            <a:r>
              <a:rPr lang="en-US" dirty="0"/>
              <a:t>you explain these facts?</a:t>
            </a:r>
            <a:endParaRPr lang="en-GB" dirty="0"/>
          </a:p>
        </p:txBody>
      </p:sp>
      <p:sp>
        <p:nvSpPr>
          <p:cNvPr id="8" name="TextBox 7"/>
          <p:cNvSpPr txBox="1"/>
          <p:nvPr/>
        </p:nvSpPr>
        <p:spPr>
          <a:xfrm>
            <a:off x="3254990" y="477670"/>
            <a:ext cx="2688609"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3200" dirty="0" smtClean="0"/>
              <a:t>Question 6</a:t>
            </a:r>
            <a:endParaRPr lang="en-GB" sz="3200" dirty="0"/>
          </a:p>
        </p:txBody>
      </p:sp>
      <p:sp>
        <p:nvSpPr>
          <p:cNvPr id="4" name="Rectangle 3"/>
          <p:cNvSpPr/>
          <p:nvPr/>
        </p:nvSpPr>
        <p:spPr>
          <a:xfrm>
            <a:off x="7242163" y="539224"/>
            <a:ext cx="1175899" cy="46166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lvl="0"/>
            <a:r>
              <a:rPr lang="en-US" sz="2400" dirty="0">
                <a:solidFill>
                  <a:srgbClr val="66FF66"/>
                </a:solidFill>
              </a:rPr>
              <a:t>2</a:t>
            </a:r>
            <a:r>
              <a:rPr lang="en-US" sz="2400" dirty="0" smtClean="0">
                <a:solidFill>
                  <a:srgbClr val="66FF66"/>
                </a:solidFill>
              </a:rPr>
              <a:t> Points</a:t>
            </a:r>
            <a:endParaRPr lang="en-GB" sz="2400" dirty="0">
              <a:solidFill>
                <a:srgbClr val="66FF66"/>
              </a:solidFill>
            </a:endParaRPr>
          </a:p>
        </p:txBody>
      </p:sp>
    </p:spTree>
    <p:extLst>
      <p:ext uri="{BB962C8B-B14F-4D97-AF65-F5344CB8AC3E}">
        <p14:creationId xmlns:p14="http://schemas.microsoft.com/office/powerpoint/2010/main" val="2027756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ttle Raven Corvus mellori 1.tiff"/>
          <p:cNvPicPr>
            <a:picLocks noGrp="1" noChangeAspect="1"/>
          </p:cNvPicPr>
          <p:nvPr>
            <p:ph idx="1"/>
          </p:nvPr>
        </p:nvPicPr>
        <p:blipFill>
          <a:blip r:embed="rId2" cstate="email">
            <a:extLst>
              <a:ext uri="{28A0092B-C50C-407E-A947-70E740481C1C}">
                <a14:useLocalDpi xmlns:a14="http://schemas.microsoft.com/office/drawing/2010/main" val="0"/>
              </a:ext>
            </a:extLst>
          </a:blip>
          <a:srcRect t="8741" b="8741"/>
          <a:stretch>
            <a:fillRect/>
          </a:stretch>
        </p:blipFill>
        <p:spPr>
          <a:xfrm>
            <a:off x="832513" y="780754"/>
            <a:ext cx="7492621" cy="5237909"/>
          </a:xfrm>
        </p:spPr>
      </p:pic>
    </p:spTree>
    <p:extLst>
      <p:ext uri="{BB962C8B-B14F-4D97-AF65-F5344CB8AC3E}">
        <p14:creationId xmlns:p14="http://schemas.microsoft.com/office/powerpoint/2010/main" val="1686735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ttle Raven Corvus mellori.tiff"/>
          <p:cNvPicPr>
            <a:picLocks noGrp="1" noChangeAspect="1"/>
          </p:cNvPicPr>
          <p:nvPr>
            <p:ph idx="1"/>
          </p:nvPr>
        </p:nvPicPr>
        <p:blipFill>
          <a:blip r:embed="rId2" cstate="email">
            <a:extLst>
              <a:ext uri="{28A0092B-C50C-407E-A947-70E740481C1C}">
                <a14:useLocalDpi xmlns:a14="http://schemas.microsoft.com/office/drawing/2010/main" val="0"/>
              </a:ext>
            </a:extLst>
          </a:blip>
          <a:srcRect t="8747" b="8747"/>
          <a:stretch>
            <a:fillRect/>
          </a:stretch>
        </p:blipFill>
        <p:spPr>
          <a:xfrm>
            <a:off x="409433" y="1095923"/>
            <a:ext cx="8338782" cy="4586009"/>
          </a:xfrm>
        </p:spPr>
      </p:pic>
    </p:spTree>
    <p:extLst>
      <p:ext uri="{BB962C8B-B14F-4D97-AF65-F5344CB8AC3E}">
        <p14:creationId xmlns:p14="http://schemas.microsoft.com/office/powerpoint/2010/main" val="711757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ttle Raven Corvus mellori 2.tiff"/>
          <p:cNvPicPr>
            <a:picLocks noGrp="1" noChangeAspect="1"/>
          </p:cNvPicPr>
          <p:nvPr>
            <p:ph idx="1"/>
          </p:nvPr>
        </p:nvPicPr>
        <p:blipFill>
          <a:blip r:embed="rId2" cstate="email">
            <a:extLst>
              <a:ext uri="{28A0092B-C50C-407E-A947-70E740481C1C}">
                <a14:useLocalDpi xmlns:a14="http://schemas.microsoft.com/office/drawing/2010/main" val="0"/>
              </a:ext>
            </a:extLst>
          </a:blip>
          <a:srcRect l="-10384" r="-10384"/>
          <a:stretch>
            <a:fillRect/>
          </a:stretch>
        </p:blipFill>
        <p:spPr>
          <a:xfrm>
            <a:off x="131788" y="900751"/>
            <a:ext cx="8784813" cy="4831309"/>
          </a:xfrm>
        </p:spPr>
      </p:pic>
    </p:spTree>
    <p:extLst>
      <p:ext uri="{BB962C8B-B14F-4D97-AF65-F5344CB8AC3E}">
        <p14:creationId xmlns:p14="http://schemas.microsoft.com/office/powerpoint/2010/main" val="2211760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324" y="1746914"/>
            <a:ext cx="7983940" cy="2862322"/>
          </a:xfrm>
          <a:prstGeom prst="rect">
            <a:avLst/>
          </a:prstGeom>
          <a:noFill/>
        </p:spPr>
        <p:txBody>
          <a:bodyPr wrap="square" rtlCol="0">
            <a:spAutoFit/>
          </a:bodyPr>
          <a:lstStyle/>
          <a:p>
            <a:r>
              <a:rPr lang="en-US" dirty="0" smtClean="0"/>
              <a:t>The next slide </a:t>
            </a:r>
            <a:r>
              <a:rPr lang="en-US" dirty="0"/>
              <a:t>is </a:t>
            </a:r>
            <a:r>
              <a:rPr lang="en-US" dirty="0" smtClean="0"/>
              <a:t>of a </a:t>
            </a:r>
            <a:r>
              <a:rPr lang="en-US" dirty="0"/>
              <a:t>grey </a:t>
            </a:r>
            <a:r>
              <a:rPr lang="en-US" dirty="0" smtClean="0"/>
              <a:t>seal </a:t>
            </a:r>
            <a:r>
              <a:rPr lang="en-US" dirty="0"/>
              <a:t>(</a:t>
            </a:r>
            <a:r>
              <a:rPr lang="en-US" i="1" dirty="0" err="1"/>
              <a:t>Halichoerus</a:t>
            </a:r>
            <a:r>
              <a:rPr lang="en-US" i="1" dirty="0"/>
              <a:t> </a:t>
            </a:r>
            <a:r>
              <a:rPr lang="en-US" i="1" dirty="0" err="1"/>
              <a:t>grypus</a:t>
            </a:r>
            <a:r>
              <a:rPr lang="en-US" dirty="0"/>
              <a:t>) photographed on a British </a:t>
            </a:r>
            <a:r>
              <a:rPr lang="en-US" dirty="0" smtClean="0"/>
              <a:t>beach in December. The </a:t>
            </a:r>
            <a:r>
              <a:rPr lang="en-US" dirty="0"/>
              <a:t>young pup is suckling and has its mother to defend it from predators.  The females give birth to their pups on offshore sand banks or isolated rocky beaches below tall cliffs</a:t>
            </a:r>
            <a:r>
              <a:rPr lang="en-US" dirty="0" smtClean="0"/>
              <a:t>.</a:t>
            </a:r>
          </a:p>
          <a:p>
            <a:endParaRPr lang="en-GB" dirty="0"/>
          </a:p>
          <a:p>
            <a:r>
              <a:rPr lang="en-US" dirty="0"/>
              <a:t>You may fairly conclude from the next two slides, taken on a snowy winters day, that </a:t>
            </a:r>
            <a:r>
              <a:rPr lang="en-US" dirty="0" smtClean="0"/>
              <a:t>this seal pup </a:t>
            </a:r>
            <a:r>
              <a:rPr lang="en-US" dirty="0"/>
              <a:t>(with no parent present), </a:t>
            </a:r>
            <a:r>
              <a:rPr lang="en-US" dirty="0" smtClean="0"/>
              <a:t>has </a:t>
            </a:r>
            <a:r>
              <a:rPr lang="en-US" dirty="0"/>
              <a:t>little fear of humans and </a:t>
            </a:r>
            <a:r>
              <a:rPr lang="en-US" dirty="0" smtClean="0"/>
              <a:t>shows </a:t>
            </a:r>
            <a:r>
              <a:rPr lang="en-US" dirty="0"/>
              <a:t>no aggression.  Most other young mammals would attempt to get away or bite or hide from </a:t>
            </a:r>
            <a:r>
              <a:rPr lang="en-US" dirty="0" smtClean="0"/>
              <a:t>the photographer who </a:t>
            </a:r>
            <a:r>
              <a:rPr lang="en-US" dirty="0"/>
              <a:t>is after all </a:t>
            </a:r>
            <a:r>
              <a:rPr lang="en-US" dirty="0" smtClean="0"/>
              <a:t>a large </a:t>
            </a:r>
            <a:r>
              <a:rPr lang="en-US" dirty="0"/>
              <a:t>potential predator.  Suggest why grey seal pups have not evolved this </a:t>
            </a:r>
            <a:r>
              <a:rPr lang="en-US" dirty="0" err="1"/>
              <a:t>defence</a:t>
            </a:r>
            <a:r>
              <a:rPr lang="en-US" dirty="0"/>
              <a:t> response.  </a:t>
            </a:r>
            <a:endParaRPr lang="en-GB" dirty="0"/>
          </a:p>
        </p:txBody>
      </p:sp>
      <p:sp>
        <p:nvSpPr>
          <p:cNvPr id="8" name="TextBox 7"/>
          <p:cNvSpPr txBox="1"/>
          <p:nvPr/>
        </p:nvSpPr>
        <p:spPr>
          <a:xfrm>
            <a:off x="3254990" y="477670"/>
            <a:ext cx="2688609"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3200" dirty="0" smtClean="0"/>
              <a:t>Question 7</a:t>
            </a:r>
            <a:endParaRPr lang="en-GB" sz="3200" dirty="0"/>
          </a:p>
        </p:txBody>
      </p:sp>
      <p:sp>
        <p:nvSpPr>
          <p:cNvPr id="4" name="Rectangle 3"/>
          <p:cNvSpPr/>
          <p:nvPr/>
        </p:nvSpPr>
        <p:spPr>
          <a:xfrm>
            <a:off x="7242163" y="539224"/>
            <a:ext cx="1055674" cy="46166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lvl="0"/>
            <a:r>
              <a:rPr lang="en-US" sz="2400" dirty="0" smtClean="0">
                <a:solidFill>
                  <a:srgbClr val="66FF66"/>
                </a:solidFill>
              </a:rPr>
              <a:t>1 Point</a:t>
            </a:r>
            <a:endParaRPr lang="en-GB" sz="2400" dirty="0">
              <a:solidFill>
                <a:srgbClr val="66FF66"/>
              </a:solidFill>
            </a:endParaRPr>
          </a:p>
        </p:txBody>
      </p:sp>
    </p:spTree>
    <p:extLst>
      <p:ext uri="{BB962C8B-B14F-4D97-AF65-F5344CB8AC3E}">
        <p14:creationId xmlns:p14="http://schemas.microsoft.com/office/powerpoint/2010/main" val="60621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_DSC0833.jpg"/>
          <p:cNvPicPr>
            <a:picLocks noGrp="1" noChangeAspect="1"/>
          </p:cNvPicPr>
          <p:nvPr>
            <p:ph idx="1"/>
          </p:nvPr>
        </p:nvPicPr>
        <p:blipFill>
          <a:blip r:embed="rId2" cstate="email">
            <a:extLst>
              <a:ext uri="{28A0092B-C50C-407E-A947-70E740481C1C}">
                <a14:useLocalDpi xmlns:a14="http://schemas.microsoft.com/office/drawing/2010/main" val="0"/>
              </a:ext>
            </a:extLst>
          </a:blip>
          <a:srcRect t="2573" b="2573"/>
          <a:stretch>
            <a:fillRect/>
          </a:stretch>
        </p:blipFill>
        <p:spPr>
          <a:xfrm>
            <a:off x="252592" y="614148"/>
            <a:ext cx="8621920" cy="5431810"/>
          </a:xfrm>
        </p:spPr>
      </p:pic>
    </p:spTree>
    <p:extLst>
      <p:ext uri="{BB962C8B-B14F-4D97-AF65-F5344CB8AC3E}">
        <p14:creationId xmlns:p14="http://schemas.microsoft.com/office/powerpoint/2010/main" val="1977713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_DSC4376.jpg"/>
          <p:cNvPicPr>
            <a:picLocks noChangeAspect="1"/>
          </p:cNvPicPr>
          <p:nvPr/>
        </p:nvPicPr>
        <p:blipFill>
          <a:blip r:embed="rId2" cstate="email">
            <a:extLst>
              <a:ext uri="{28A0092B-C50C-407E-A947-70E740481C1C}">
                <a14:useLocalDpi xmlns:a14="http://schemas.microsoft.com/office/drawing/2010/main" val="0"/>
              </a:ext>
            </a:extLst>
          </a:blip>
          <a:srcRect t="8775" b="8775"/>
          <a:stretch>
            <a:fillRect/>
          </a:stretch>
        </p:blipFill>
        <p:spPr>
          <a:xfrm>
            <a:off x="1857748" y="1774209"/>
            <a:ext cx="5385273" cy="2920621"/>
          </a:xfrm>
          <a:prstGeom prst="rect">
            <a:avLst/>
          </a:prstGeom>
        </p:spPr>
      </p:pic>
      <p:sp>
        <p:nvSpPr>
          <p:cNvPr id="7" name="Oval Callout 6"/>
          <p:cNvSpPr/>
          <p:nvPr/>
        </p:nvSpPr>
        <p:spPr>
          <a:xfrm>
            <a:off x="4792909" y="286430"/>
            <a:ext cx="3380704" cy="2402005"/>
          </a:xfrm>
          <a:prstGeom prst="wedgeEllipseCallou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800" dirty="0" smtClean="0">
                <a:latin typeface="Impact" panose="020B0806030902050204" pitchFamily="34" charset="0"/>
              </a:rPr>
              <a:t>Nature Quiz!</a:t>
            </a:r>
            <a:endParaRPr lang="en-GB" sz="4800" dirty="0">
              <a:latin typeface="Impact" panose="020B0806030902050204" pitchFamily="34" charset="0"/>
            </a:endParaRPr>
          </a:p>
        </p:txBody>
      </p:sp>
      <p:sp>
        <p:nvSpPr>
          <p:cNvPr id="2" name="Title 1"/>
          <p:cNvSpPr>
            <a:spLocks noGrp="1"/>
          </p:cNvSpPr>
          <p:nvPr>
            <p:ph type="title"/>
          </p:nvPr>
        </p:nvSpPr>
        <p:spPr>
          <a:xfrm>
            <a:off x="1792288" y="4831836"/>
            <a:ext cx="5486400" cy="566738"/>
          </a:xfrm>
        </p:spPr>
        <p:txBody>
          <a:bodyPr/>
          <a:lstStyle/>
          <a:p>
            <a:r>
              <a:rPr lang="en-GB" dirty="0" smtClean="0"/>
              <a:t>Instructions</a:t>
            </a:r>
            <a:endParaRPr lang="en-GB" dirty="0"/>
          </a:p>
        </p:txBody>
      </p:sp>
      <p:sp>
        <p:nvSpPr>
          <p:cNvPr id="3" name="Picture Placeholder 2"/>
          <p:cNvSpPr>
            <a:spLocks noGrp="1"/>
          </p:cNvSpPr>
          <p:nvPr>
            <p:ph type="pic" idx="1"/>
          </p:nvPr>
        </p:nvSpPr>
        <p:spPr>
          <a:xfrm>
            <a:off x="1756621" y="633594"/>
            <a:ext cx="5486400" cy="4114800"/>
          </a:xfrm>
        </p:spPr>
      </p:sp>
      <p:sp>
        <p:nvSpPr>
          <p:cNvPr id="4" name="Text Placeholder 3"/>
          <p:cNvSpPr>
            <a:spLocks noGrp="1"/>
          </p:cNvSpPr>
          <p:nvPr>
            <p:ph type="body" sz="half" idx="2"/>
          </p:nvPr>
        </p:nvSpPr>
        <p:spPr>
          <a:xfrm>
            <a:off x="1329711" y="5480633"/>
            <a:ext cx="6411554" cy="1020583"/>
          </a:xfrm>
        </p:spPr>
        <p:txBody>
          <a:bodyPr>
            <a:normAutofit fontScale="92500" lnSpcReduction="20000"/>
          </a:bodyPr>
          <a:lstStyle/>
          <a:p>
            <a:r>
              <a:rPr lang="en-GB" dirty="0" smtClean="0"/>
              <a:t>In this slideshow the questions appear before the photographs, although suggestions for responses are included in the final slides of the PowerPoint any reasonable response should be acknowledged. </a:t>
            </a:r>
          </a:p>
          <a:p>
            <a:r>
              <a:rPr lang="en-GB" dirty="0" smtClean="0"/>
              <a:t>This quiz can ,therefore, be used with any age group and from any background and is an excellent opportunity for biological debate and engagement.</a:t>
            </a:r>
          </a:p>
          <a:p>
            <a:endParaRPr lang="en-GB" dirty="0"/>
          </a:p>
        </p:txBody>
      </p:sp>
    </p:spTree>
    <p:extLst>
      <p:ext uri="{BB962C8B-B14F-4D97-AF65-F5344CB8AC3E}">
        <p14:creationId xmlns:p14="http://schemas.microsoft.com/office/powerpoint/2010/main" val="1644672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_DSC1618.jpg"/>
          <p:cNvPicPr>
            <a:picLocks noGrp="1" noChangeAspect="1"/>
          </p:cNvPicPr>
          <p:nvPr>
            <p:ph idx="1"/>
          </p:nvPr>
        </p:nvPicPr>
        <p:blipFill>
          <a:blip r:embed="rId2" cstate="email">
            <a:extLst>
              <a:ext uri="{28A0092B-C50C-407E-A947-70E740481C1C}">
                <a14:useLocalDpi xmlns:a14="http://schemas.microsoft.com/office/drawing/2010/main" val="0"/>
              </a:ext>
            </a:extLst>
          </a:blip>
          <a:srcRect t="2573" b="2573"/>
          <a:stretch>
            <a:fillRect/>
          </a:stretch>
        </p:blipFill>
        <p:spPr>
          <a:xfrm>
            <a:off x="321805" y="696034"/>
            <a:ext cx="8481109" cy="5343099"/>
          </a:xfrm>
        </p:spPr>
      </p:pic>
    </p:spTree>
    <p:extLst>
      <p:ext uri="{BB962C8B-B14F-4D97-AF65-F5344CB8AC3E}">
        <p14:creationId xmlns:p14="http://schemas.microsoft.com/office/powerpoint/2010/main" val="4228046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_DSC1619.jpg"/>
          <p:cNvPicPr>
            <a:picLocks noGrp="1" noChangeAspect="1"/>
          </p:cNvPicPr>
          <p:nvPr>
            <p:ph idx="1"/>
          </p:nvPr>
        </p:nvPicPr>
        <p:blipFill>
          <a:blip r:embed="rId2" cstate="email">
            <a:extLst>
              <a:ext uri="{28A0092B-C50C-407E-A947-70E740481C1C}">
                <a14:useLocalDpi xmlns:a14="http://schemas.microsoft.com/office/drawing/2010/main" val="0"/>
              </a:ext>
            </a:extLst>
          </a:blip>
          <a:srcRect t="2573" b="2573"/>
          <a:stretch>
            <a:fillRect/>
          </a:stretch>
        </p:blipFill>
        <p:spPr>
          <a:xfrm>
            <a:off x="365132" y="791569"/>
            <a:ext cx="8437782" cy="5315803"/>
          </a:xfrm>
        </p:spPr>
      </p:pic>
    </p:spTree>
    <p:extLst>
      <p:ext uri="{BB962C8B-B14F-4D97-AF65-F5344CB8AC3E}">
        <p14:creationId xmlns:p14="http://schemas.microsoft.com/office/powerpoint/2010/main" val="575256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324" y="1746914"/>
            <a:ext cx="7983940" cy="369332"/>
          </a:xfrm>
          <a:prstGeom prst="rect">
            <a:avLst/>
          </a:prstGeom>
          <a:noFill/>
        </p:spPr>
        <p:txBody>
          <a:bodyPr wrap="square" rtlCol="0">
            <a:spAutoFit/>
          </a:bodyPr>
          <a:lstStyle/>
          <a:p>
            <a:r>
              <a:rPr lang="en-US" dirty="0"/>
              <a:t>You have 3 seconds to view the next slide then say exactly what</a:t>
            </a:r>
            <a:r>
              <a:rPr lang="en-US" b="1" dirty="0"/>
              <a:t> </a:t>
            </a:r>
            <a:r>
              <a:rPr lang="en-US" dirty="0" smtClean="0"/>
              <a:t>animal </a:t>
            </a:r>
            <a:r>
              <a:rPr lang="en-US" dirty="0"/>
              <a:t>you saw. </a:t>
            </a:r>
            <a:endParaRPr lang="en-GB" dirty="0"/>
          </a:p>
        </p:txBody>
      </p:sp>
      <p:sp>
        <p:nvSpPr>
          <p:cNvPr id="8" name="TextBox 7"/>
          <p:cNvSpPr txBox="1"/>
          <p:nvPr/>
        </p:nvSpPr>
        <p:spPr>
          <a:xfrm>
            <a:off x="3254990" y="477670"/>
            <a:ext cx="2688609"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3200" dirty="0" smtClean="0"/>
              <a:t>Question 8</a:t>
            </a:r>
            <a:endParaRPr lang="en-GB" sz="3200" dirty="0"/>
          </a:p>
        </p:txBody>
      </p:sp>
      <p:sp>
        <p:nvSpPr>
          <p:cNvPr id="4" name="Rectangle 3"/>
          <p:cNvSpPr/>
          <p:nvPr/>
        </p:nvSpPr>
        <p:spPr>
          <a:xfrm>
            <a:off x="7242163" y="539224"/>
            <a:ext cx="1055674" cy="46166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lvl="0"/>
            <a:r>
              <a:rPr lang="en-US" sz="2400" dirty="0" smtClean="0">
                <a:solidFill>
                  <a:srgbClr val="66FF66"/>
                </a:solidFill>
              </a:rPr>
              <a:t>1 Point</a:t>
            </a:r>
            <a:endParaRPr lang="en-GB" sz="2400" dirty="0">
              <a:solidFill>
                <a:srgbClr val="66FF66"/>
              </a:solidFill>
            </a:endParaRPr>
          </a:p>
        </p:txBody>
      </p:sp>
    </p:spTree>
    <p:extLst>
      <p:ext uri="{BB962C8B-B14F-4D97-AF65-F5344CB8AC3E}">
        <p14:creationId xmlns:p14="http://schemas.microsoft.com/office/powerpoint/2010/main" val="579565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rocadile - Kakadu.tiff"/>
          <p:cNvPicPr>
            <a:picLocks noGrp="1" noChangeAspect="1"/>
          </p:cNvPicPr>
          <p:nvPr>
            <p:ph idx="1"/>
          </p:nvPr>
        </p:nvPicPr>
        <p:blipFill>
          <a:blip r:embed="rId2" cstate="email">
            <a:extLst>
              <a:ext uri="{28A0092B-C50C-407E-A947-70E740481C1C}">
                <a14:useLocalDpi xmlns:a14="http://schemas.microsoft.com/office/drawing/2010/main" val="0"/>
              </a:ext>
            </a:extLst>
          </a:blip>
          <a:srcRect t="8598" b="8598"/>
          <a:stretch>
            <a:fillRect/>
          </a:stretch>
        </p:blipFill>
        <p:spPr>
          <a:xfrm>
            <a:off x="272954" y="1093549"/>
            <a:ext cx="8632774" cy="4747693"/>
          </a:xfrm>
        </p:spPr>
      </p:pic>
    </p:spTree>
    <p:extLst>
      <p:ext uri="{BB962C8B-B14F-4D97-AF65-F5344CB8AC3E}">
        <p14:creationId xmlns:p14="http://schemas.microsoft.com/office/powerpoint/2010/main" val="3998663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324" y="1746914"/>
            <a:ext cx="7983940" cy="2031325"/>
          </a:xfrm>
          <a:prstGeom prst="rect">
            <a:avLst/>
          </a:prstGeom>
          <a:noFill/>
        </p:spPr>
        <p:txBody>
          <a:bodyPr wrap="square" rtlCol="0">
            <a:spAutoFit/>
          </a:bodyPr>
          <a:lstStyle/>
          <a:p>
            <a:r>
              <a:rPr lang="en-US" dirty="0" smtClean="0"/>
              <a:t>The next 4 slides show you two </a:t>
            </a:r>
            <a:r>
              <a:rPr lang="en-US" dirty="0"/>
              <a:t>plants from South </a:t>
            </a:r>
            <a:r>
              <a:rPr lang="en-US" dirty="0" smtClean="0"/>
              <a:t>Africa, the </a:t>
            </a:r>
            <a:r>
              <a:rPr lang="en-US" dirty="0"/>
              <a:t>first is a shrub, the impala lily, </a:t>
            </a:r>
            <a:r>
              <a:rPr lang="en-US" i="1" dirty="0" err="1"/>
              <a:t>Adenium</a:t>
            </a:r>
            <a:r>
              <a:rPr lang="en-US" i="1" dirty="0"/>
              <a:t> </a:t>
            </a:r>
            <a:r>
              <a:rPr lang="en-US" i="1" dirty="0" err="1"/>
              <a:t>multiflorum</a:t>
            </a:r>
            <a:r>
              <a:rPr lang="en-US" dirty="0"/>
              <a:t> and then a tree, the coral tree, </a:t>
            </a:r>
            <a:r>
              <a:rPr lang="en-US" i="1" dirty="0" err="1"/>
              <a:t>Erythrina</a:t>
            </a:r>
            <a:r>
              <a:rPr lang="en-US" dirty="0"/>
              <a:t> </a:t>
            </a:r>
            <a:r>
              <a:rPr lang="en-US" i="1" dirty="0" err="1"/>
              <a:t>lysistomon</a:t>
            </a:r>
            <a:r>
              <a:rPr lang="en-US" dirty="0"/>
              <a:t>.  </a:t>
            </a:r>
            <a:endParaRPr lang="en-US" dirty="0" smtClean="0"/>
          </a:p>
          <a:p>
            <a:endParaRPr lang="en-US" dirty="0"/>
          </a:p>
          <a:p>
            <a:r>
              <a:rPr lang="en-US" dirty="0" smtClean="0"/>
              <a:t>They both </a:t>
            </a:r>
            <a:r>
              <a:rPr lang="en-US" dirty="0"/>
              <a:t>have brightly </a:t>
            </a:r>
            <a:r>
              <a:rPr lang="en-US" dirty="0" err="1"/>
              <a:t>coloured</a:t>
            </a:r>
            <a:r>
              <a:rPr lang="en-US" dirty="0"/>
              <a:t> flowers to attract pollinators.  What characteristic visible on the slide, which is the </a:t>
            </a:r>
            <a:r>
              <a:rPr lang="en-US" b="1" dirty="0"/>
              <a:t>same in both these plants</a:t>
            </a:r>
            <a:r>
              <a:rPr lang="en-US" dirty="0"/>
              <a:t>, increases the effectiveness of these attractants and does not relate to </a:t>
            </a:r>
            <a:r>
              <a:rPr lang="en-US" dirty="0" err="1"/>
              <a:t>colour</a:t>
            </a:r>
            <a:r>
              <a:rPr lang="en-US" dirty="0"/>
              <a:t>?</a:t>
            </a:r>
            <a:endParaRPr lang="en-GB" dirty="0"/>
          </a:p>
        </p:txBody>
      </p:sp>
      <p:sp>
        <p:nvSpPr>
          <p:cNvPr id="8" name="TextBox 7"/>
          <p:cNvSpPr txBox="1"/>
          <p:nvPr/>
        </p:nvSpPr>
        <p:spPr>
          <a:xfrm>
            <a:off x="3254990" y="477670"/>
            <a:ext cx="2688609"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3200" dirty="0" smtClean="0"/>
              <a:t>Question 9</a:t>
            </a:r>
            <a:endParaRPr lang="en-GB" sz="3200" dirty="0"/>
          </a:p>
        </p:txBody>
      </p:sp>
      <p:sp>
        <p:nvSpPr>
          <p:cNvPr id="4" name="Rectangle 3"/>
          <p:cNvSpPr/>
          <p:nvPr/>
        </p:nvSpPr>
        <p:spPr>
          <a:xfrm>
            <a:off x="7242163" y="539224"/>
            <a:ext cx="1055674" cy="46166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lvl="0"/>
            <a:r>
              <a:rPr lang="en-US" sz="2400" dirty="0" smtClean="0">
                <a:solidFill>
                  <a:srgbClr val="66FF66"/>
                </a:solidFill>
              </a:rPr>
              <a:t>1 Point</a:t>
            </a:r>
            <a:endParaRPr lang="en-GB" sz="2400" dirty="0">
              <a:solidFill>
                <a:srgbClr val="66FF66"/>
              </a:solidFill>
            </a:endParaRPr>
          </a:p>
        </p:txBody>
      </p:sp>
    </p:spTree>
    <p:extLst>
      <p:ext uri="{BB962C8B-B14F-4D97-AF65-F5344CB8AC3E}">
        <p14:creationId xmlns:p14="http://schemas.microsoft.com/office/powerpoint/2010/main" val="3275421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013.jpg"/>
          <p:cNvPicPr>
            <a:picLocks noGrp="1" noChangeAspect="1"/>
          </p:cNvPicPr>
          <p:nvPr>
            <p:ph idx="1"/>
          </p:nvPr>
        </p:nvPicPr>
        <p:blipFill>
          <a:blip r:embed="rId2" cstate="email">
            <a:extLst>
              <a:ext uri="{28A0092B-C50C-407E-A947-70E740481C1C}">
                <a14:useLocalDpi xmlns:a14="http://schemas.microsoft.com/office/drawing/2010/main" val="0"/>
              </a:ext>
            </a:extLst>
          </a:blip>
          <a:srcRect l="-83149" r="-83149"/>
          <a:stretch>
            <a:fillRect/>
          </a:stretch>
        </p:blipFill>
        <p:spPr>
          <a:xfrm>
            <a:off x="341194" y="686939"/>
            <a:ext cx="8460109" cy="5072416"/>
          </a:xfrm>
        </p:spPr>
      </p:pic>
    </p:spTree>
    <p:extLst>
      <p:ext uri="{BB962C8B-B14F-4D97-AF65-F5344CB8AC3E}">
        <p14:creationId xmlns:p14="http://schemas.microsoft.com/office/powerpoint/2010/main" val="1923475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012.jpg"/>
          <p:cNvPicPr>
            <a:picLocks noGrp="1" noChangeAspect="1"/>
          </p:cNvPicPr>
          <p:nvPr>
            <p:ph idx="1"/>
          </p:nvPr>
        </p:nvPicPr>
        <p:blipFill>
          <a:blip r:embed="rId2" cstate="email">
            <a:extLst>
              <a:ext uri="{28A0092B-C50C-407E-A947-70E740481C1C}">
                <a14:useLocalDpi xmlns:a14="http://schemas.microsoft.com/office/drawing/2010/main" val="0"/>
              </a:ext>
            </a:extLst>
          </a:blip>
          <a:srcRect t="9728" b="9728"/>
          <a:stretch>
            <a:fillRect/>
          </a:stretch>
        </p:blipFill>
        <p:spPr>
          <a:xfrm>
            <a:off x="286604" y="1040533"/>
            <a:ext cx="8468744" cy="4657483"/>
          </a:xfrm>
        </p:spPr>
      </p:pic>
    </p:spTree>
    <p:extLst>
      <p:ext uri="{BB962C8B-B14F-4D97-AF65-F5344CB8AC3E}">
        <p14:creationId xmlns:p14="http://schemas.microsoft.com/office/powerpoint/2010/main" val="2624183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011.jpg"/>
          <p:cNvPicPr>
            <a:picLocks noGrp="1" noChangeAspect="1"/>
          </p:cNvPicPr>
          <p:nvPr>
            <p:ph idx="1"/>
          </p:nvPr>
        </p:nvPicPr>
        <p:blipFill>
          <a:blip r:embed="rId2" cstate="email">
            <a:extLst>
              <a:ext uri="{28A0092B-C50C-407E-A947-70E740481C1C}">
                <a14:useLocalDpi xmlns:a14="http://schemas.microsoft.com/office/drawing/2010/main" val="0"/>
              </a:ext>
            </a:extLst>
          </a:blip>
          <a:srcRect t="9728" b="9728"/>
          <a:stretch>
            <a:fillRect/>
          </a:stretch>
        </p:blipFill>
        <p:spPr>
          <a:xfrm>
            <a:off x="204716" y="963436"/>
            <a:ext cx="8737292" cy="4805174"/>
          </a:xfrm>
        </p:spPr>
      </p:pic>
    </p:spTree>
    <p:extLst>
      <p:ext uri="{BB962C8B-B14F-4D97-AF65-F5344CB8AC3E}">
        <p14:creationId xmlns:p14="http://schemas.microsoft.com/office/powerpoint/2010/main" val="13898970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020.jpg"/>
          <p:cNvPicPr>
            <a:picLocks noGrp="1" noChangeAspect="1"/>
          </p:cNvPicPr>
          <p:nvPr>
            <p:ph idx="1"/>
          </p:nvPr>
        </p:nvPicPr>
        <p:blipFill>
          <a:blip r:embed="rId2" cstate="email">
            <a:extLst>
              <a:ext uri="{28A0092B-C50C-407E-A947-70E740481C1C}">
                <a14:useLocalDpi xmlns:a14="http://schemas.microsoft.com/office/drawing/2010/main" val="0"/>
              </a:ext>
            </a:extLst>
          </a:blip>
          <a:srcRect l="-83149" r="-83149"/>
          <a:stretch>
            <a:fillRect/>
          </a:stretch>
        </p:blipFill>
        <p:spPr>
          <a:xfrm>
            <a:off x="163773" y="735375"/>
            <a:ext cx="8837358" cy="4860207"/>
          </a:xfrm>
        </p:spPr>
      </p:pic>
    </p:spTree>
    <p:extLst>
      <p:ext uri="{BB962C8B-B14F-4D97-AF65-F5344CB8AC3E}">
        <p14:creationId xmlns:p14="http://schemas.microsoft.com/office/powerpoint/2010/main" val="41098780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324" y="1746914"/>
            <a:ext cx="7983940" cy="4247317"/>
          </a:xfrm>
          <a:prstGeom prst="rect">
            <a:avLst/>
          </a:prstGeom>
          <a:noFill/>
        </p:spPr>
        <p:txBody>
          <a:bodyPr wrap="square" rtlCol="0">
            <a:spAutoFit/>
          </a:bodyPr>
          <a:lstStyle/>
          <a:p>
            <a:r>
              <a:rPr lang="en-US" dirty="0"/>
              <a:t>In the next slides you see a leopard, </a:t>
            </a:r>
            <a:r>
              <a:rPr lang="en-US" i="1" dirty="0" err="1"/>
              <a:t>Panthera</a:t>
            </a:r>
            <a:r>
              <a:rPr lang="en-US" i="1" dirty="0"/>
              <a:t> </a:t>
            </a:r>
            <a:r>
              <a:rPr lang="en-US" i="1" dirty="0" err="1"/>
              <a:t>pardus</a:t>
            </a:r>
            <a:r>
              <a:rPr lang="en-US" dirty="0"/>
              <a:t>, a giraffe, </a:t>
            </a:r>
            <a:r>
              <a:rPr lang="en-US" i="1" dirty="0"/>
              <a:t>Giraffe </a:t>
            </a:r>
            <a:r>
              <a:rPr lang="en-US" i="1" dirty="0" err="1"/>
              <a:t>camelopardalis</a:t>
            </a:r>
            <a:r>
              <a:rPr lang="en-US" dirty="0"/>
              <a:t>, and two zebra, </a:t>
            </a:r>
            <a:r>
              <a:rPr lang="en-US" i="1" dirty="0" err="1"/>
              <a:t>Equus</a:t>
            </a:r>
            <a:r>
              <a:rPr lang="en-US" i="1" dirty="0"/>
              <a:t> </a:t>
            </a:r>
            <a:r>
              <a:rPr lang="en-US" i="1" dirty="0" err="1"/>
              <a:t>birchelli</a:t>
            </a:r>
            <a:r>
              <a:rPr lang="en-US" dirty="0"/>
              <a:t>.  All are distinctively patterned.  The genes that generate the patterns are essentially </a:t>
            </a:r>
            <a:r>
              <a:rPr lang="en-US" b="1" dirty="0"/>
              <a:t>identical</a:t>
            </a:r>
            <a:r>
              <a:rPr lang="en-US" dirty="0"/>
              <a:t> in all three species and are equally capable of generating spots, stripes or patches.  The actual pattern is fixed at an early stage in </a:t>
            </a:r>
            <a:r>
              <a:rPr lang="en-US" dirty="0" smtClean="0"/>
              <a:t>embryo/foetal </a:t>
            </a:r>
            <a:r>
              <a:rPr lang="en-US" dirty="0"/>
              <a:t>development when the relevant genes are switched on and the pattern develops due to the spread of certain reactive compounds through the developing skins.  </a:t>
            </a:r>
            <a:endParaRPr lang="en-GB" dirty="0"/>
          </a:p>
          <a:p>
            <a:r>
              <a:rPr lang="en-US" dirty="0"/>
              <a:t> </a:t>
            </a:r>
            <a:endParaRPr lang="en-GB" dirty="0"/>
          </a:p>
          <a:p>
            <a:pPr marL="342900" indent="-342900">
              <a:buFont typeface="+mj-lt"/>
              <a:buAutoNum type="alphaUcPeriod"/>
            </a:pPr>
            <a:r>
              <a:rPr lang="en-US" dirty="0"/>
              <a:t>Considering </a:t>
            </a:r>
            <a:r>
              <a:rPr lang="en-US" b="1" dirty="0"/>
              <a:t>only</a:t>
            </a:r>
            <a:r>
              <a:rPr lang="en-US" dirty="0"/>
              <a:t> the three species shown here can you suggest how the same genes producing the same chemicals released into the embryo skin of all these species leads to completely different patterns once the gene is switched on? Think of the </a:t>
            </a:r>
            <a:r>
              <a:rPr lang="en-US" dirty="0" smtClean="0"/>
              <a:t>embryo/foetus </a:t>
            </a:r>
            <a:r>
              <a:rPr lang="en-US" dirty="0"/>
              <a:t>and the control of the </a:t>
            </a:r>
            <a:r>
              <a:rPr lang="en-US" dirty="0" smtClean="0"/>
              <a:t>gene! </a:t>
            </a:r>
            <a:r>
              <a:rPr lang="en-US" dirty="0">
                <a:solidFill>
                  <a:srgbClr val="66FF66"/>
                </a:solidFill>
              </a:rPr>
              <a:t>(2 Points</a:t>
            </a:r>
            <a:r>
              <a:rPr lang="en-US" dirty="0" smtClean="0">
                <a:solidFill>
                  <a:srgbClr val="66FF66"/>
                </a:solidFill>
              </a:rPr>
              <a:t>)</a:t>
            </a:r>
            <a:endParaRPr lang="en-GB" dirty="0"/>
          </a:p>
          <a:p>
            <a:pPr marL="342900" lvl="0" indent="-342900">
              <a:buFont typeface="+mj-lt"/>
              <a:buAutoNum type="alphaUcPeriod"/>
            </a:pPr>
            <a:endParaRPr lang="en-GB" dirty="0"/>
          </a:p>
          <a:p>
            <a:pPr marL="342900" lvl="0" indent="-342900">
              <a:buFont typeface="+mj-lt"/>
              <a:buAutoNum type="alphaUcPeriod"/>
            </a:pPr>
            <a:r>
              <a:rPr lang="en-US" dirty="0" smtClean="0"/>
              <a:t>What </a:t>
            </a:r>
            <a:r>
              <a:rPr lang="en-US" dirty="0"/>
              <a:t>physical process could cause compounds to spread slowly through the skin of </a:t>
            </a:r>
            <a:r>
              <a:rPr lang="en-US" dirty="0" smtClean="0"/>
              <a:t>an animal embryo/foetus </a:t>
            </a:r>
            <a:r>
              <a:rPr lang="en-US" dirty="0"/>
              <a:t>from isolated release sites</a:t>
            </a:r>
            <a:r>
              <a:rPr lang="en-US" dirty="0" smtClean="0"/>
              <a:t>. </a:t>
            </a:r>
            <a:r>
              <a:rPr lang="en-US" dirty="0" smtClean="0">
                <a:solidFill>
                  <a:srgbClr val="66FF66"/>
                </a:solidFill>
              </a:rPr>
              <a:t>(1 Point)</a:t>
            </a:r>
            <a:endParaRPr lang="en-GB" dirty="0"/>
          </a:p>
        </p:txBody>
      </p:sp>
      <p:sp>
        <p:nvSpPr>
          <p:cNvPr id="8" name="TextBox 7"/>
          <p:cNvSpPr txBox="1"/>
          <p:nvPr/>
        </p:nvSpPr>
        <p:spPr>
          <a:xfrm>
            <a:off x="3254990" y="477670"/>
            <a:ext cx="2688609"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3200" dirty="0" smtClean="0"/>
              <a:t>Question 10</a:t>
            </a:r>
            <a:endParaRPr lang="en-GB" sz="3200" dirty="0"/>
          </a:p>
        </p:txBody>
      </p:sp>
    </p:spTree>
    <p:extLst>
      <p:ext uri="{BB962C8B-B14F-4D97-AF65-F5344CB8AC3E}">
        <p14:creationId xmlns:p14="http://schemas.microsoft.com/office/powerpoint/2010/main" val="2055449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0751" y="2115403"/>
            <a:ext cx="7397086" cy="2862323"/>
          </a:xfrm>
          <a:prstGeom prst="rect">
            <a:avLst/>
          </a:prstGeom>
          <a:noFill/>
        </p:spPr>
        <p:txBody>
          <a:bodyPr wrap="square" rtlCol="0">
            <a:spAutoFit/>
          </a:bodyPr>
          <a:lstStyle/>
          <a:p>
            <a:r>
              <a:rPr lang="en-GB" dirty="0" smtClean="0"/>
              <a:t>The first two slides show a deer </a:t>
            </a:r>
            <a:r>
              <a:rPr lang="en-GB" dirty="0"/>
              <a:t>species found in the USA, its an elk or “</a:t>
            </a:r>
            <a:r>
              <a:rPr lang="en-GB" dirty="0" err="1"/>
              <a:t>waapiti</a:t>
            </a:r>
            <a:r>
              <a:rPr lang="en-GB" dirty="0"/>
              <a:t>’’, </a:t>
            </a:r>
            <a:r>
              <a:rPr lang="en-GB" i="1" dirty="0" err="1" smtClean="0"/>
              <a:t>Cervus</a:t>
            </a:r>
            <a:r>
              <a:rPr lang="en-GB" i="1" dirty="0" smtClean="0"/>
              <a:t> </a:t>
            </a:r>
            <a:r>
              <a:rPr lang="en-GB" i="1" dirty="0" err="1"/>
              <a:t>elaphus</a:t>
            </a:r>
            <a:r>
              <a:rPr lang="en-GB" i="1" dirty="0"/>
              <a:t> </a:t>
            </a:r>
            <a:r>
              <a:rPr lang="en-GB" i="1" dirty="0" err="1" smtClean="0"/>
              <a:t>canadensis</a:t>
            </a:r>
            <a:r>
              <a:rPr lang="en-GB" dirty="0" smtClean="0"/>
              <a:t> </a:t>
            </a:r>
            <a:r>
              <a:rPr lang="en-GB" dirty="0"/>
              <a:t>(a sub-species of the red deer found here in the UK</a:t>
            </a:r>
            <a:r>
              <a:rPr lang="en-GB" dirty="0" smtClean="0"/>
              <a:t>!)</a:t>
            </a:r>
          </a:p>
          <a:p>
            <a:endParaRPr lang="en-GB" dirty="0"/>
          </a:p>
          <a:p>
            <a:r>
              <a:rPr lang="en-GB" dirty="0" err="1"/>
              <a:t>Waapiti</a:t>
            </a:r>
            <a:r>
              <a:rPr lang="en-GB" dirty="0"/>
              <a:t> means “white rump”, the reason for which is evident from the </a:t>
            </a:r>
            <a:r>
              <a:rPr lang="en-GB" dirty="0" smtClean="0"/>
              <a:t>second </a:t>
            </a:r>
            <a:r>
              <a:rPr lang="en-GB" dirty="0"/>
              <a:t>slide.  You will also notice that the mule </a:t>
            </a:r>
            <a:r>
              <a:rPr lang="en-GB" dirty="0" smtClean="0"/>
              <a:t>deer, subject of question 2, also </a:t>
            </a:r>
            <a:r>
              <a:rPr lang="en-GB" dirty="0"/>
              <a:t>has a white rump; </a:t>
            </a:r>
            <a:r>
              <a:rPr lang="en-GB" dirty="0" smtClean="0"/>
              <a:t>this </a:t>
            </a:r>
            <a:r>
              <a:rPr lang="en-GB" dirty="0"/>
              <a:t>is a common characteristic of deer.  It clearly detracts from the camouflage of the deer and can make it easier to spot, so can you suggest a use that outweighs this </a:t>
            </a:r>
            <a:r>
              <a:rPr lang="en-GB" dirty="0" smtClean="0"/>
              <a:t>risk and may explain how it evolved?</a:t>
            </a:r>
            <a:endParaRPr lang="en-GB" dirty="0"/>
          </a:p>
        </p:txBody>
      </p:sp>
      <p:sp>
        <p:nvSpPr>
          <p:cNvPr id="8" name="TextBox 7"/>
          <p:cNvSpPr txBox="1"/>
          <p:nvPr/>
        </p:nvSpPr>
        <p:spPr>
          <a:xfrm>
            <a:off x="3254990" y="477670"/>
            <a:ext cx="2688609"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3200" dirty="0" smtClean="0"/>
              <a:t>Question 1</a:t>
            </a:r>
            <a:endParaRPr lang="en-GB" sz="3200" dirty="0"/>
          </a:p>
        </p:txBody>
      </p:sp>
      <p:sp>
        <p:nvSpPr>
          <p:cNvPr id="9" name="Rectangle 8"/>
          <p:cNvSpPr/>
          <p:nvPr/>
        </p:nvSpPr>
        <p:spPr>
          <a:xfrm>
            <a:off x="7242163" y="539224"/>
            <a:ext cx="1055674" cy="46166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lvl="0"/>
            <a:r>
              <a:rPr lang="en-US" sz="2400" dirty="0" smtClean="0">
                <a:solidFill>
                  <a:srgbClr val="66FF66"/>
                </a:solidFill>
              </a:rPr>
              <a:t>1 Point</a:t>
            </a:r>
            <a:endParaRPr lang="en-GB" sz="2400" dirty="0">
              <a:solidFill>
                <a:srgbClr val="66FF66"/>
              </a:solidFill>
            </a:endParaRPr>
          </a:p>
        </p:txBody>
      </p:sp>
    </p:spTree>
    <p:extLst>
      <p:ext uri="{BB962C8B-B14F-4D97-AF65-F5344CB8AC3E}">
        <p14:creationId xmlns:p14="http://schemas.microsoft.com/office/powerpoint/2010/main" val="42153558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016.jpg"/>
          <p:cNvPicPr>
            <a:picLocks noGrp="1" noChangeAspect="1"/>
          </p:cNvPicPr>
          <p:nvPr>
            <p:ph idx="1"/>
          </p:nvPr>
        </p:nvPicPr>
        <p:blipFill>
          <a:blip r:embed="rId2" cstate="email">
            <a:extLst>
              <a:ext uri="{28A0092B-C50C-407E-A947-70E740481C1C}">
                <a14:useLocalDpi xmlns:a14="http://schemas.microsoft.com/office/drawing/2010/main" val="0"/>
              </a:ext>
            </a:extLst>
          </a:blip>
          <a:srcRect l="-83149" r="-83149"/>
          <a:stretch>
            <a:fillRect/>
          </a:stretch>
        </p:blipFill>
        <p:spPr>
          <a:xfrm>
            <a:off x="129645" y="868445"/>
            <a:ext cx="8843556" cy="4863615"/>
          </a:xfrm>
        </p:spPr>
      </p:pic>
    </p:spTree>
    <p:extLst>
      <p:ext uri="{BB962C8B-B14F-4D97-AF65-F5344CB8AC3E}">
        <p14:creationId xmlns:p14="http://schemas.microsoft.com/office/powerpoint/2010/main" val="586495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6 Quiz Giraffe.jpg"/>
          <p:cNvPicPr>
            <a:picLocks noGrp="1" noChangeAspect="1"/>
          </p:cNvPicPr>
          <p:nvPr>
            <p:ph idx="1"/>
          </p:nvPr>
        </p:nvPicPr>
        <p:blipFill>
          <a:blip r:embed="rId2" cstate="email">
            <a:extLst>
              <a:ext uri="{28A0092B-C50C-407E-A947-70E740481C1C}">
                <a14:useLocalDpi xmlns:a14="http://schemas.microsoft.com/office/drawing/2010/main" val="0"/>
              </a:ext>
            </a:extLst>
          </a:blip>
          <a:srcRect l="-88244" r="-88244"/>
          <a:stretch>
            <a:fillRect/>
          </a:stretch>
        </p:blipFill>
        <p:spPr>
          <a:xfrm>
            <a:off x="341842" y="916886"/>
            <a:ext cx="8425269" cy="4869764"/>
          </a:xfrm>
        </p:spPr>
      </p:pic>
    </p:spTree>
    <p:extLst>
      <p:ext uri="{BB962C8B-B14F-4D97-AF65-F5344CB8AC3E}">
        <p14:creationId xmlns:p14="http://schemas.microsoft.com/office/powerpoint/2010/main" val="1110011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6 Qiz Zebra.jpg"/>
          <p:cNvPicPr>
            <a:picLocks noGrp="1" noChangeAspect="1"/>
          </p:cNvPicPr>
          <p:nvPr>
            <p:ph idx="1"/>
          </p:nvPr>
        </p:nvPicPr>
        <p:blipFill>
          <a:blip r:embed="rId2" cstate="email">
            <a:extLst>
              <a:ext uri="{28A0092B-C50C-407E-A947-70E740481C1C}">
                <a14:useLocalDpi xmlns:a14="http://schemas.microsoft.com/office/drawing/2010/main" val="0"/>
              </a:ext>
            </a:extLst>
          </a:blip>
          <a:srcRect t="7806" b="7806"/>
          <a:stretch>
            <a:fillRect/>
          </a:stretch>
        </p:blipFill>
        <p:spPr>
          <a:xfrm>
            <a:off x="245659" y="1018971"/>
            <a:ext cx="8686549" cy="4777267"/>
          </a:xfrm>
        </p:spPr>
      </p:pic>
    </p:spTree>
    <p:extLst>
      <p:ext uri="{BB962C8B-B14F-4D97-AF65-F5344CB8AC3E}">
        <p14:creationId xmlns:p14="http://schemas.microsoft.com/office/powerpoint/2010/main" val="1480532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8835" y="1457701"/>
            <a:ext cx="8720918" cy="3693319"/>
          </a:xfrm>
          <a:prstGeom prst="rect">
            <a:avLst/>
          </a:prstGeom>
          <a:noFill/>
        </p:spPr>
        <p:txBody>
          <a:bodyPr wrap="square" rtlCol="0">
            <a:spAutoFit/>
          </a:bodyPr>
          <a:lstStyle/>
          <a:p>
            <a:r>
              <a:rPr lang="en-US" dirty="0"/>
              <a:t>Here are questions about a bird that can do something </a:t>
            </a:r>
            <a:r>
              <a:rPr lang="en-GB" dirty="0" err="1" smtClean="0"/>
              <a:t>rmarkable</a:t>
            </a:r>
            <a:r>
              <a:rPr lang="en-GB" dirty="0" smtClean="0"/>
              <a:t>,</a:t>
            </a:r>
            <a:r>
              <a:rPr lang="en-US" dirty="0" smtClean="0"/>
              <a:t>  </a:t>
            </a:r>
            <a:r>
              <a:rPr lang="en-US" dirty="0"/>
              <a:t>It can </a:t>
            </a:r>
            <a:r>
              <a:rPr lang="en-US" dirty="0" smtClean="0"/>
              <a:t>hover and move in any direction, even backwards!</a:t>
            </a:r>
            <a:endParaRPr lang="en-GB" dirty="0"/>
          </a:p>
          <a:p>
            <a:r>
              <a:rPr lang="en-US" dirty="0"/>
              <a:t> </a:t>
            </a:r>
            <a:endParaRPr lang="en-GB" dirty="0"/>
          </a:p>
          <a:p>
            <a:pPr lvl="0"/>
            <a:r>
              <a:rPr lang="en-US" dirty="0"/>
              <a:t>This is a </a:t>
            </a:r>
            <a:r>
              <a:rPr lang="en-US" dirty="0" err="1"/>
              <a:t>sombre</a:t>
            </a:r>
            <a:r>
              <a:rPr lang="en-US" dirty="0"/>
              <a:t> hummingbird (</a:t>
            </a:r>
            <a:r>
              <a:rPr lang="en-US" i="1" dirty="0" err="1"/>
              <a:t>Aphantochroa</a:t>
            </a:r>
            <a:r>
              <a:rPr lang="en-US" i="1" dirty="0"/>
              <a:t> </a:t>
            </a:r>
            <a:r>
              <a:rPr lang="en-US" i="1" dirty="0" err="1" smtClean="0"/>
              <a:t>cirrochloris</a:t>
            </a:r>
            <a:r>
              <a:rPr lang="en-US" dirty="0" smtClean="0"/>
              <a:t>)</a:t>
            </a:r>
            <a:r>
              <a:rPr lang="en-GB" dirty="0"/>
              <a:t> </a:t>
            </a:r>
            <a:r>
              <a:rPr lang="en-US" dirty="0" smtClean="0"/>
              <a:t>feeding </a:t>
            </a:r>
            <a:r>
              <a:rPr lang="en-US" dirty="0"/>
              <a:t>on nectar in Amazonia, </a:t>
            </a:r>
            <a:r>
              <a:rPr lang="en-US" dirty="0" smtClean="0"/>
              <a:t>Brazil. Its </a:t>
            </a:r>
            <a:r>
              <a:rPr lang="en-US" dirty="0"/>
              <a:t>flight muscles use a massive amount </a:t>
            </a:r>
            <a:r>
              <a:rPr lang="en-US" dirty="0" smtClean="0"/>
              <a:t>of</a:t>
            </a:r>
            <a:r>
              <a:rPr lang="en-US" dirty="0"/>
              <a:t> </a:t>
            </a:r>
            <a:r>
              <a:rPr lang="en-US" dirty="0" smtClean="0"/>
              <a:t>energy </a:t>
            </a:r>
            <a:r>
              <a:rPr lang="en-US" dirty="0"/>
              <a:t>and the bird must feed almost continually in </a:t>
            </a:r>
            <a:r>
              <a:rPr lang="en-US" dirty="0" smtClean="0"/>
              <a:t>daylight</a:t>
            </a:r>
            <a:r>
              <a:rPr lang="en-GB" dirty="0"/>
              <a:t> </a:t>
            </a:r>
            <a:r>
              <a:rPr lang="en-US" dirty="0" smtClean="0"/>
              <a:t>hours </a:t>
            </a:r>
            <a:r>
              <a:rPr lang="en-US" dirty="0"/>
              <a:t>to supply sufficient food. </a:t>
            </a:r>
            <a:r>
              <a:rPr lang="en-US" dirty="0" smtClean="0"/>
              <a:t>They </a:t>
            </a:r>
            <a:r>
              <a:rPr lang="en-US" dirty="0"/>
              <a:t>cannot fly at night </a:t>
            </a:r>
            <a:r>
              <a:rPr lang="en-US" dirty="0" smtClean="0"/>
              <a:t>and</a:t>
            </a:r>
            <a:r>
              <a:rPr lang="en-GB" dirty="0"/>
              <a:t> </a:t>
            </a:r>
            <a:r>
              <a:rPr lang="en-US" dirty="0" smtClean="0"/>
              <a:t>therefore </a:t>
            </a:r>
            <a:r>
              <a:rPr lang="en-US" dirty="0"/>
              <a:t>cannot </a:t>
            </a:r>
            <a:r>
              <a:rPr lang="en-US" dirty="0" smtClean="0"/>
              <a:t>feed.</a:t>
            </a:r>
            <a:r>
              <a:rPr lang="en-US" dirty="0"/>
              <a:t> </a:t>
            </a:r>
            <a:r>
              <a:rPr lang="en-US" dirty="0" smtClean="0"/>
              <a:t>They </a:t>
            </a:r>
            <a:r>
              <a:rPr lang="en-US" dirty="0"/>
              <a:t>also have a very high body temperature of 40°C, this </a:t>
            </a:r>
            <a:r>
              <a:rPr lang="en-US" dirty="0" smtClean="0"/>
              <a:t>also </a:t>
            </a:r>
            <a:r>
              <a:rPr lang="en-US" dirty="0"/>
              <a:t>requires an enormous amount of energy to maintain.</a:t>
            </a:r>
            <a:endParaRPr lang="en-GB" dirty="0"/>
          </a:p>
          <a:p>
            <a:r>
              <a:rPr lang="en-US" dirty="0"/>
              <a:t> </a:t>
            </a:r>
            <a:endParaRPr lang="en-GB" dirty="0"/>
          </a:p>
          <a:p>
            <a:r>
              <a:rPr lang="en-US" dirty="0"/>
              <a:t>When roosting at night the bird goes into torpor, an almost </a:t>
            </a:r>
            <a:r>
              <a:rPr lang="en-US" dirty="0" smtClean="0"/>
              <a:t>‘</a:t>
            </a:r>
            <a:r>
              <a:rPr lang="en-US" dirty="0"/>
              <a:t>death like’ state where metabolic activity is reduced by up </a:t>
            </a:r>
            <a:r>
              <a:rPr lang="en-US" dirty="0" smtClean="0"/>
              <a:t>to </a:t>
            </a:r>
            <a:r>
              <a:rPr lang="en-US" dirty="0"/>
              <a:t>94%, and their body temperature drops by up to 20°C.  </a:t>
            </a:r>
            <a:endParaRPr lang="en-GB" dirty="0"/>
          </a:p>
          <a:p>
            <a:r>
              <a:rPr lang="en-US" dirty="0"/>
              <a:t>							</a:t>
            </a:r>
            <a:endParaRPr lang="en-GB" dirty="0"/>
          </a:p>
        </p:txBody>
      </p:sp>
      <p:sp>
        <p:nvSpPr>
          <p:cNvPr id="8" name="TextBox 7"/>
          <p:cNvSpPr txBox="1"/>
          <p:nvPr/>
        </p:nvSpPr>
        <p:spPr>
          <a:xfrm>
            <a:off x="3254990" y="477670"/>
            <a:ext cx="2688609"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3200" dirty="0" smtClean="0"/>
              <a:t>Question 11</a:t>
            </a:r>
            <a:endParaRPr lang="en-GB" sz="3200" dirty="0"/>
          </a:p>
        </p:txBody>
      </p:sp>
    </p:spTree>
    <p:extLst>
      <p:ext uri="{BB962C8B-B14F-4D97-AF65-F5344CB8AC3E}">
        <p14:creationId xmlns:p14="http://schemas.microsoft.com/office/powerpoint/2010/main" val="38276798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_DSC3254.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7000"/>
            <a:ext cx="9144000" cy="6811000"/>
          </a:xfrm>
          <a:prstGeom prst="rect">
            <a:avLst/>
          </a:prstGeom>
        </p:spPr>
      </p:pic>
    </p:spTree>
    <p:extLst>
      <p:ext uri="{BB962C8B-B14F-4D97-AF65-F5344CB8AC3E}">
        <p14:creationId xmlns:p14="http://schemas.microsoft.com/office/powerpoint/2010/main" val="24564116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5548" y="1457701"/>
            <a:ext cx="8427491" cy="4524316"/>
          </a:xfrm>
          <a:prstGeom prst="rect">
            <a:avLst/>
          </a:prstGeom>
          <a:noFill/>
        </p:spPr>
        <p:txBody>
          <a:bodyPr wrap="square" rtlCol="0">
            <a:spAutoFit/>
          </a:bodyPr>
          <a:lstStyle/>
          <a:p>
            <a:pPr lvl="0"/>
            <a:r>
              <a:rPr lang="en-US" dirty="0"/>
              <a:t>When perching in torpor (or </a:t>
            </a:r>
            <a:r>
              <a:rPr lang="en-US" dirty="0" err="1"/>
              <a:t>notivation</a:t>
            </a:r>
            <a:r>
              <a:rPr lang="en-US" dirty="0"/>
              <a:t>) at night they are not </a:t>
            </a:r>
            <a:r>
              <a:rPr lang="en-US" dirty="0" smtClean="0"/>
              <a:t>able </a:t>
            </a:r>
            <a:r>
              <a:rPr lang="en-US" dirty="0"/>
              <a:t>to respond to their environment; you could prod a </a:t>
            </a:r>
            <a:r>
              <a:rPr lang="en-US" dirty="0" smtClean="0"/>
              <a:t>sleeping </a:t>
            </a:r>
            <a:r>
              <a:rPr lang="en-US" dirty="0"/>
              <a:t>humming bird with your finger but it would not </a:t>
            </a:r>
            <a:r>
              <a:rPr lang="en-US" dirty="0" smtClean="0"/>
              <a:t>respond</a:t>
            </a:r>
            <a:r>
              <a:rPr lang="en-US" dirty="0"/>
              <a:t>.  Yet they do </a:t>
            </a:r>
            <a:r>
              <a:rPr lang="en-US" b="1" dirty="0"/>
              <a:t>not</a:t>
            </a:r>
            <a:r>
              <a:rPr lang="en-US" dirty="0"/>
              <a:t> fall off their perch, which is </a:t>
            </a:r>
            <a:r>
              <a:rPr lang="en-US" dirty="0" smtClean="0"/>
              <a:t>most often </a:t>
            </a:r>
            <a:r>
              <a:rPr lang="en-US" dirty="0"/>
              <a:t>a small, thin </a:t>
            </a:r>
            <a:r>
              <a:rPr lang="en-US" dirty="0" smtClean="0"/>
              <a:t>branch.</a:t>
            </a:r>
            <a:r>
              <a:rPr lang="en-GB" dirty="0"/>
              <a:t> </a:t>
            </a:r>
            <a:r>
              <a:rPr lang="en-US" dirty="0" smtClean="0"/>
              <a:t>They </a:t>
            </a:r>
            <a:r>
              <a:rPr lang="en-US" dirty="0"/>
              <a:t>have a special evolutionary adaptation to keep them on </a:t>
            </a:r>
            <a:r>
              <a:rPr lang="en-US" dirty="0" smtClean="0"/>
              <a:t>their </a:t>
            </a:r>
            <a:r>
              <a:rPr lang="en-US" dirty="0"/>
              <a:t>perch</a:t>
            </a:r>
            <a:r>
              <a:rPr lang="en-US" dirty="0" smtClean="0"/>
              <a:t>.</a:t>
            </a:r>
          </a:p>
          <a:p>
            <a:pPr lvl="0"/>
            <a:endParaRPr lang="en-US" dirty="0"/>
          </a:p>
          <a:p>
            <a:pPr lvl="0"/>
            <a:r>
              <a:rPr lang="en-US" dirty="0" smtClean="0"/>
              <a:t>A.   If </a:t>
            </a:r>
            <a:r>
              <a:rPr lang="en-US" dirty="0"/>
              <a:t>they did not </a:t>
            </a:r>
            <a:r>
              <a:rPr lang="en-US" dirty="0" smtClean="0"/>
              <a:t>go into torpor they </a:t>
            </a:r>
            <a:r>
              <a:rPr lang="en-US" dirty="0"/>
              <a:t>would certainly die during the night.  Why? </a:t>
            </a:r>
            <a:r>
              <a:rPr lang="en-US" dirty="0">
                <a:solidFill>
                  <a:srgbClr val="66FF66"/>
                </a:solidFill>
              </a:rPr>
              <a:t>(1 Point)</a:t>
            </a:r>
            <a:endParaRPr lang="en-GB" dirty="0"/>
          </a:p>
          <a:p>
            <a:r>
              <a:rPr lang="en-US" dirty="0"/>
              <a:t> </a:t>
            </a:r>
            <a:endParaRPr lang="en-GB" dirty="0"/>
          </a:p>
          <a:p>
            <a:r>
              <a:rPr lang="en-US" dirty="0" smtClean="0"/>
              <a:t>B.   Can </a:t>
            </a:r>
            <a:r>
              <a:rPr lang="en-US" dirty="0"/>
              <a:t>you suggest what </a:t>
            </a:r>
            <a:r>
              <a:rPr lang="en-US" dirty="0" smtClean="0"/>
              <a:t>keeps them on their perch and </a:t>
            </a:r>
            <a:r>
              <a:rPr lang="en-US" dirty="0"/>
              <a:t>explain how it works?  </a:t>
            </a:r>
            <a:r>
              <a:rPr lang="en-US" dirty="0" smtClean="0"/>
              <a:t>	</a:t>
            </a:r>
            <a:r>
              <a:rPr lang="en-US" dirty="0" smtClean="0">
                <a:solidFill>
                  <a:srgbClr val="66FF66"/>
                </a:solidFill>
              </a:rPr>
              <a:t>(3 Points)</a:t>
            </a:r>
            <a:endParaRPr lang="en-GB" dirty="0"/>
          </a:p>
          <a:p>
            <a:pPr lvl="0"/>
            <a:endParaRPr lang="en-US" dirty="0"/>
          </a:p>
          <a:p>
            <a:pPr lvl="0"/>
            <a:r>
              <a:rPr lang="en-US" dirty="0" smtClean="0"/>
              <a:t>In </a:t>
            </a:r>
            <a:r>
              <a:rPr lang="en-US" dirty="0"/>
              <a:t>the morning when the bird awakes it must warm its body </a:t>
            </a:r>
            <a:r>
              <a:rPr lang="en-US" dirty="0" smtClean="0"/>
              <a:t>rapidly</a:t>
            </a:r>
            <a:r>
              <a:rPr lang="en-US" dirty="0"/>
              <a:t>. </a:t>
            </a:r>
            <a:r>
              <a:rPr lang="en-US" dirty="0" smtClean="0"/>
              <a:t>It </a:t>
            </a:r>
            <a:r>
              <a:rPr lang="en-US" dirty="0"/>
              <a:t>cannot rely on the sun, this would take too long, </a:t>
            </a:r>
            <a:r>
              <a:rPr lang="en-US" dirty="0" smtClean="0"/>
              <a:t>they need </a:t>
            </a:r>
            <a:r>
              <a:rPr lang="en-US" dirty="0"/>
              <a:t>to feed as soon as possible</a:t>
            </a:r>
            <a:r>
              <a:rPr lang="en-US" dirty="0" smtClean="0"/>
              <a:t>.</a:t>
            </a:r>
          </a:p>
          <a:p>
            <a:r>
              <a:rPr lang="en-US" dirty="0" smtClean="0"/>
              <a:t>			</a:t>
            </a:r>
            <a:endParaRPr lang="en-GB" dirty="0"/>
          </a:p>
          <a:p>
            <a:r>
              <a:rPr lang="en-US" dirty="0" smtClean="0"/>
              <a:t>C.   So </a:t>
            </a:r>
            <a:r>
              <a:rPr lang="en-US" dirty="0"/>
              <a:t>what does it do?                                             		</a:t>
            </a:r>
            <a:r>
              <a:rPr lang="en-US" dirty="0">
                <a:solidFill>
                  <a:srgbClr val="66FF66"/>
                </a:solidFill>
              </a:rPr>
              <a:t> (1 Point)</a:t>
            </a:r>
            <a:endParaRPr lang="en-GB" dirty="0"/>
          </a:p>
          <a:p>
            <a:r>
              <a:rPr lang="en-US" dirty="0"/>
              <a:t> </a:t>
            </a:r>
            <a:endParaRPr lang="en-GB" dirty="0"/>
          </a:p>
        </p:txBody>
      </p:sp>
      <p:sp>
        <p:nvSpPr>
          <p:cNvPr id="8" name="TextBox 7"/>
          <p:cNvSpPr txBox="1"/>
          <p:nvPr/>
        </p:nvSpPr>
        <p:spPr>
          <a:xfrm>
            <a:off x="3254990" y="477670"/>
            <a:ext cx="2688609"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3200" dirty="0" smtClean="0"/>
              <a:t>Question 11</a:t>
            </a:r>
            <a:endParaRPr lang="en-GB" sz="3200" dirty="0"/>
          </a:p>
        </p:txBody>
      </p:sp>
    </p:spTree>
    <p:extLst>
      <p:ext uri="{BB962C8B-B14F-4D97-AF65-F5344CB8AC3E}">
        <p14:creationId xmlns:p14="http://schemas.microsoft.com/office/powerpoint/2010/main" val="35659064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0639" y="1746914"/>
            <a:ext cx="7117309" cy="3693319"/>
          </a:xfrm>
          <a:prstGeom prst="rect">
            <a:avLst/>
          </a:prstGeom>
          <a:noFill/>
        </p:spPr>
        <p:txBody>
          <a:bodyPr wrap="square" rtlCol="0">
            <a:spAutoFit/>
          </a:bodyPr>
          <a:lstStyle/>
          <a:p>
            <a:r>
              <a:rPr lang="en-US" dirty="0" smtClean="0"/>
              <a:t>Next you see the </a:t>
            </a:r>
            <a:r>
              <a:rPr lang="en-US" dirty="0"/>
              <a:t>‘Walking Palm’ </a:t>
            </a:r>
            <a:r>
              <a:rPr lang="en-US" dirty="0" smtClean="0"/>
              <a:t>(</a:t>
            </a:r>
            <a:r>
              <a:rPr lang="en-US" i="1" dirty="0" err="1"/>
              <a:t>Socrata</a:t>
            </a:r>
            <a:r>
              <a:rPr lang="en-US" i="1" dirty="0"/>
              <a:t> </a:t>
            </a:r>
            <a:r>
              <a:rPr lang="en-US" i="1" dirty="0" err="1"/>
              <a:t>exhorrhiza</a:t>
            </a:r>
            <a:r>
              <a:rPr lang="en-US" dirty="0"/>
              <a:t>) found in Brazilian jungles.</a:t>
            </a:r>
            <a:endParaRPr lang="en-GB" dirty="0"/>
          </a:p>
          <a:p>
            <a:r>
              <a:rPr lang="en-US" dirty="0"/>
              <a:t> </a:t>
            </a:r>
            <a:endParaRPr lang="en-GB" dirty="0"/>
          </a:p>
          <a:p>
            <a:r>
              <a:rPr lang="en-US" dirty="0"/>
              <a:t>As you can see it has what are called ‘stilt roots’!</a:t>
            </a:r>
            <a:endParaRPr lang="en-GB" dirty="0"/>
          </a:p>
          <a:p>
            <a:r>
              <a:rPr lang="en-US" dirty="0"/>
              <a:t> </a:t>
            </a:r>
            <a:endParaRPr lang="en-GB" dirty="0"/>
          </a:p>
          <a:p>
            <a:r>
              <a:rPr lang="en-US" dirty="0"/>
              <a:t>These roots give it an incredible ability for a tree, if it finds itself </a:t>
            </a:r>
            <a:r>
              <a:rPr lang="en-US" dirty="0" smtClean="0"/>
              <a:t>growing </a:t>
            </a:r>
            <a:r>
              <a:rPr lang="en-US" dirty="0"/>
              <a:t>under too much shade or if it is knocked over by a falling </a:t>
            </a:r>
            <a:r>
              <a:rPr lang="en-US" dirty="0" smtClean="0"/>
              <a:t>branch </a:t>
            </a:r>
            <a:r>
              <a:rPr lang="en-US" dirty="0"/>
              <a:t>or larger tree it can literally move itself into a better position </a:t>
            </a:r>
            <a:r>
              <a:rPr lang="en-US" dirty="0" smtClean="0"/>
              <a:t>and </a:t>
            </a:r>
            <a:r>
              <a:rPr lang="en-US" dirty="0"/>
              <a:t>come out from under the shade or the obstacle pinning it to </a:t>
            </a:r>
            <a:r>
              <a:rPr lang="en-US" dirty="0" smtClean="0"/>
              <a:t>the </a:t>
            </a:r>
            <a:r>
              <a:rPr lang="en-US" dirty="0"/>
              <a:t>ground, its new position may be several </a:t>
            </a:r>
            <a:r>
              <a:rPr lang="en-US" dirty="0" err="1"/>
              <a:t>metres</a:t>
            </a:r>
            <a:r>
              <a:rPr lang="en-US" dirty="0"/>
              <a:t> away from where </a:t>
            </a:r>
            <a:r>
              <a:rPr lang="en-US" dirty="0" smtClean="0"/>
              <a:t>it </a:t>
            </a:r>
            <a:r>
              <a:rPr lang="en-US" dirty="0"/>
              <a:t>first germinated. </a:t>
            </a:r>
            <a:endParaRPr lang="en-GB" dirty="0"/>
          </a:p>
          <a:p>
            <a:r>
              <a:rPr lang="en-US" dirty="0"/>
              <a:t> </a:t>
            </a:r>
            <a:endParaRPr lang="en-GB" dirty="0"/>
          </a:p>
          <a:p>
            <a:r>
              <a:rPr lang="en-US" dirty="0"/>
              <a:t>Can you work out how it can achieve this (bear in mind that each </a:t>
            </a:r>
            <a:r>
              <a:rPr lang="en-US" dirty="0" smtClean="0"/>
              <a:t>individual </a:t>
            </a:r>
            <a:r>
              <a:rPr lang="en-US" dirty="0"/>
              <a:t>root once in the ground </a:t>
            </a:r>
            <a:r>
              <a:rPr lang="en-US" u="sng" dirty="0"/>
              <a:t>cannot</a:t>
            </a:r>
            <a:r>
              <a:rPr lang="en-US" dirty="0"/>
              <a:t> move its position). </a:t>
            </a:r>
            <a:endParaRPr lang="en-GB" dirty="0"/>
          </a:p>
        </p:txBody>
      </p:sp>
      <p:sp>
        <p:nvSpPr>
          <p:cNvPr id="8" name="TextBox 7"/>
          <p:cNvSpPr txBox="1"/>
          <p:nvPr/>
        </p:nvSpPr>
        <p:spPr>
          <a:xfrm>
            <a:off x="3254990" y="477670"/>
            <a:ext cx="2688609"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3200" dirty="0" smtClean="0"/>
              <a:t>Question 12</a:t>
            </a:r>
            <a:endParaRPr lang="en-GB" sz="3200" dirty="0"/>
          </a:p>
        </p:txBody>
      </p:sp>
      <p:sp>
        <p:nvSpPr>
          <p:cNvPr id="4" name="Rectangle 3"/>
          <p:cNvSpPr/>
          <p:nvPr/>
        </p:nvSpPr>
        <p:spPr>
          <a:xfrm>
            <a:off x="7242163" y="539224"/>
            <a:ext cx="1175899" cy="46166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lvl="0"/>
            <a:r>
              <a:rPr lang="en-US" sz="2400" dirty="0">
                <a:solidFill>
                  <a:srgbClr val="66FF66"/>
                </a:solidFill>
              </a:rPr>
              <a:t>2</a:t>
            </a:r>
            <a:r>
              <a:rPr lang="en-US" sz="2400" dirty="0" smtClean="0">
                <a:solidFill>
                  <a:srgbClr val="66FF66"/>
                </a:solidFill>
              </a:rPr>
              <a:t> Points</a:t>
            </a:r>
            <a:endParaRPr lang="en-GB" sz="2400" dirty="0">
              <a:solidFill>
                <a:srgbClr val="66FF66"/>
              </a:solidFill>
            </a:endParaRPr>
          </a:p>
        </p:txBody>
      </p:sp>
    </p:spTree>
    <p:extLst>
      <p:ext uri="{BB962C8B-B14F-4D97-AF65-F5344CB8AC3E}">
        <p14:creationId xmlns:p14="http://schemas.microsoft.com/office/powerpoint/2010/main" val="28338624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SC03360 - Version 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19941" y="506437"/>
            <a:ext cx="4076279" cy="6013938"/>
          </a:xfrm>
          <a:prstGeom prst="rect">
            <a:avLst/>
          </a:prstGeom>
        </p:spPr>
      </p:pic>
    </p:spTree>
    <p:extLst>
      <p:ext uri="{BB962C8B-B14F-4D97-AF65-F5344CB8AC3E}">
        <p14:creationId xmlns:p14="http://schemas.microsoft.com/office/powerpoint/2010/main" val="20159036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0639" y="1282681"/>
            <a:ext cx="7117309" cy="4801315"/>
          </a:xfrm>
          <a:prstGeom prst="rect">
            <a:avLst/>
          </a:prstGeom>
          <a:noFill/>
        </p:spPr>
        <p:txBody>
          <a:bodyPr wrap="square" rtlCol="0">
            <a:spAutoFit/>
          </a:bodyPr>
          <a:lstStyle/>
          <a:p>
            <a:r>
              <a:rPr lang="en-GB" dirty="0" smtClean="0"/>
              <a:t>Now 2 slides showing the view </a:t>
            </a:r>
            <a:r>
              <a:rPr lang="en-GB" dirty="0"/>
              <a:t>of the roof of a cave in New Zealand!  The bright </a:t>
            </a:r>
            <a:r>
              <a:rPr lang="en-GB" dirty="0" smtClean="0"/>
              <a:t>lights are produced by “</a:t>
            </a:r>
            <a:r>
              <a:rPr lang="en-GB" dirty="0"/>
              <a:t>glow worms”.  They are not actually worms, they are maggots of “fungus gnats”, </a:t>
            </a:r>
            <a:r>
              <a:rPr lang="en-GB" i="1" dirty="0" err="1" smtClean="0"/>
              <a:t>Arachnocampa</a:t>
            </a:r>
            <a:r>
              <a:rPr lang="en-GB" i="1" dirty="0" smtClean="0"/>
              <a:t> </a:t>
            </a:r>
            <a:r>
              <a:rPr lang="en-GB" i="1" dirty="0" err="1" smtClean="0"/>
              <a:t>luminosa</a:t>
            </a:r>
            <a:r>
              <a:rPr lang="en-GB" dirty="0" smtClean="0"/>
              <a:t>.  </a:t>
            </a:r>
            <a:endParaRPr lang="en-GB" dirty="0" smtClean="0"/>
          </a:p>
          <a:p>
            <a:endParaRPr lang="en-GB" dirty="0"/>
          </a:p>
          <a:p>
            <a:r>
              <a:rPr lang="en-GB" dirty="0" smtClean="0"/>
              <a:t>The </a:t>
            </a:r>
            <a:r>
              <a:rPr lang="en-GB" dirty="0"/>
              <a:t>next slide shows one eating a tiny insect.  You can see the source of the light in its tail, a close-up of which is on the </a:t>
            </a:r>
            <a:r>
              <a:rPr lang="en-GB" dirty="0" smtClean="0"/>
              <a:t>following </a:t>
            </a:r>
            <a:r>
              <a:rPr lang="en-GB" dirty="0"/>
              <a:t>slide.  Each maggot produces strings of silk, </a:t>
            </a:r>
            <a:r>
              <a:rPr lang="en-GB" dirty="0" smtClean="0"/>
              <a:t>shown in close up </a:t>
            </a:r>
            <a:r>
              <a:rPr lang="en-GB" dirty="0"/>
              <a:t>on the next slide, which hang from the roof of the cave like fairy lights.  </a:t>
            </a:r>
            <a:endParaRPr lang="en-GB" dirty="0" smtClean="0"/>
          </a:p>
          <a:p>
            <a:endParaRPr lang="en-GB" dirty="0"/>
          </a:p>
          <a:p>
            <a:r>
              <a:rPr lang="en-GB" dirty="0" smtClean="0"/>
              <a:t>Along </a:t>
            </a:r>
            <a:r>
              <a:rPr lang="en-GB" dirty="0"/>
              <a:t>each string are many tiny droplets of mucus, each of which glows with the light produced by the maggot’s tail.  These glowing “pearls” of light attract small insects which get stuck in the mucus.  The maggot then hauls up the insect like a fish on a line and eats it.  The source of the light for all these pearls is the glowing tip of the maggots tail, this contains luciferin, a protein that can glow, luciferase, an enzyme, and ATP.  </a:t>
            </a:r>
            <a:endParaRPr lang="en-GB" dirty="0" smtClean="0"/>
          </a:p>
          <a:p>
            <a:endParaRPr lang="en-GB" dirty="0"/>
          </a:p>
          <a:p>
            <a:r>
              <a:rPr lang="en-GB" dirty="0" smtClean="0"/>
              <a:t>Together </a:t>
            </a:r>
            <a:r>
              <a:rPr lang="en-GB" dirty="0"/>
              <a:t>these react to produce the light:</a:t>
            </a:r>
          </a:p>
        </p:txBody>
      </p:sp>
      <p:sp>
        <p:nvSpPr>
          <p:cNvPr id="8" name="TextBox 7"/>
          <p:cNvSpPr txBox="1"/>
          <p:nvPr/>
        </p:nvSpPr>
        <p:spPr>
          <a:xfrm>
            <a:off x="3254990" y="477670"/>
            <a:ext cx="2688609"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3200" dirty="0" smtClean="0"/>
              <a:t>Question 13</a:t>
            </a:r>
            <a:endParaRPr lang="en-GB" sz="3200" dirty="0"/>
          </a:p>
        </p:txBody>
      </p:sp>
    </p:spTree>
    <p:extLst>
      <p:ext uri="{BB962C8B-B14F-4D97-AF65-F5344CB8AC3E}">
        <p14:creationId xmlns:p14="http://schemas.microsoft.com/office/powerpoint/2010/main" val="11125325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9" name="Picture 5" descr="_DSC9277"/>
          <p:cNvPicPr>
            <a:picLocks noGrp="1" noChangeAspect="1" noChangeArrowheads="1"/>
          </p:cNvPicPr>
          <p:nvPr>
            <p:ph/>
          </p:nvPr>
        </p:nvPicPr>
        <p:blipFill>
          <a:blip r:embed="rId2" cstate="email">
            <a:extLst>
              <a:ext uri="{28A0092B-C50C-407E-A947-70E740481C1C}">
                <a14:useLocalDpi xmlns:a14="http://schemas.microsoft.com/office/drawing/2010/main" val="0"/>
              </a:ext>
            </a:extLst>
          </a:blip>
          <a:srcRect/>
          <a:stretch>
            <a:fillRect/>
          </a:stretch>
        </p:blipFill>
        <p:spPr>
          <a:xfrm>
            <a:off x="395785" y="698994"/>
            <a:ext cx="8223796" cy="546169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4070765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_DSC4376.jpg"/>
          <p:cNvPicPr>
            <a:picLocks noGrp="1" noChangeAspect="1"/>
          </p:cNvPicPr>
          <p:nvPr>
            <p:ph idx="1"/>
          </p:nvPr>
        </p:nvPicPr>
        <p:blipFill>
          <a:blip r:embed="rId2" cstate="email">
            <a:extLst>
              <a:ext uri="{28A0092B-C50C-407E-A947-70E740481C1C}">
                <a14:useLocalDpi xmlns:a14="http://schemas.microsoft.com/office/drawing/2010/main" val="0"/>
              </a:ext>
            </a:extLst>
          </a:blip>
          <a:srcRect t="8775" b="8775"/>
          <a:stretch>
            <a:fillRect/>
          </a:stretch>
        </p:blipFill>
        <p:spPr>
          <a:xfrm>
            <a:off x="150124" y="1003126"/>
            <a:ext cx="8857398" cy="4803675"/>
          </a:xfrm>
        </p:spPr>
      </p:pic>
    </p:spTree>
    <p:extLst>
      <p:ext uri="{BB962C8B-B14F-4D97-AF65-F5344CB8AC3E}">
        <p14:creationId xmlns:p14="http://schemas.microsoft.com/office/powerpoint/2010/main" val="33324799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7" name="Picture 5" descr="_DSC9277 - Version 2"/>
          <p:cNvPicPr>
            <a:picLocks noGrp="1" noChangeAspect="1" noChangeArrowheads="1"/>
          </p:cNvPicPr>
          <p:nvPr>
            <p:ph/>
          </p:nvPr>
        </p:nvPicPr>
        <p:blipFill>
          <a:blip r:embed="rId2" cstate="email">
            <a:extLst>
              <a:ext uri="{28A0092B-C50C-407E-A947-70E740481C1C}">
                <a14:useLocalDpi xmlns:a14="http://schemas.microsoft.com/office/drawing/2010/main" val="0"/>
              </a:ext>
            </a:extLst>
          </a:blip>
          <a:srcRect/>
          <a:stretch>
            <a:fillRect/>
          </a:stretch>
        </p:blipFill>
        <p:spPr>
          <a:xfrm>
            <a:off x="740802" y="805218"/>
            <a:ext cx="7684014" cy="512189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3203738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descr="_DSC9253"/>
          <p:cNvPicPr>
            <a:picLocks noGrp="1" noChangeAspect="1" noChangeArrowheads="1"/>
          </p:cNvPicPr>
          <p:nvPr>
            <p:ph/>
          </p:nvPr>
        </p:nvPicPr>
        <p:blipFill>
          <a:blip r:embed="rId2" cstate="email">
            <a:extLst>
              <a:ext uri="{28A0092B-C50C-407E-A947-70E740481C1C}">
                <a14:useLocalDpi xmlns:a14="http://schemas.microsoft.com/office/drawing/2010/main" val="0"/>
              </a:ext>
            </a:extLst>
          </a:blip>
          <a:srcRect/>
          <a:stretch>
            <a:fillRect/>
          </a:stretch>
        </p:blipFill>
        <p:spPr>
          <a:xfrm>
            <a:off x="418596" y="696036"/>
            <a:ext cx="8397857" cy="557620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7820075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_DSC9248"/>
          <p:cNvPicPr>
            <a:picLocks noGrp="1" noChangeAspect="1" noChangeArrowheads="1"/>
          </p:cNvPicPr>
          <p:nvPr>
            <p:ph/>
          </p:nvPr>
        </p:nvPicPr>
        <p:blipFill>
          <a:blip r:embed="rId2" cstate="email">
            <a:extLst>
              <a:ext uri="{28A0092B-C50C-407E-A947-70E740481C1C}">
                <a14:useLocalDpi xmlns:a14="http://schemas.microsoft.com/office/drawing/2010/main" val="0"/>
              </a:ext>
            </a:extLst>
          </a:blip>
          <a:srcRect/>
          <a:stretch>
            <a:fillRect/>
          </a:stretch>
        </p:blipFill>
        <p:spPr>
          <a:xfrm>
            <a:off x="504967" y="793882"/>
            <a:ext cx="8125299" cy="539537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5476089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descr="_DSC9261"/>
          <p:cNvPicPr>
            <a:picLocks noGrp="1" noChangeAspect="1" noChangeArrowheads="1"/>
          </p:cNvPicPr>
          <p:nvPr>
            <p:ph/>
          </p:nvPr>
        </p:nvPicPr>
        <p:blipFill>
          <a:blip r:embed="rId2" cstate="email">
            <a:extLst>
              <a:ext uri="{28A0092B-C50C-407E-A947-70E740481C1C}">
                <a14:useLocalDpi xmlns:a14="http://schemas.microsoft.com/office/drawing/2010/main" val="0"/>
              </a:ext>
            </a:extLst>
          </a:blip>
          <a:srcRect/>
          <a:stretch>
            <a:fillRect/>
          </a:stretch>
        </p:blipFill>
        <p:spPr>
          <a:xfrm>
            <a:off x="703424" y="968992"/>
            <a:ext cx="7691631" cy="510727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5422965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6476" y="2006139"/>
            <a:ext cx="8925636" cy="3139321"/>
          </a:xfrm>
          <a:prstGeom prst="rect">
            <a:avLst/>
          </a:prstGeom>
          <a:noFill/>
        </p:spPr>
        <p:txBody>
          <a:bodyPr wrap="square" rtlCol="0">
            <a:spAutoFit/>
          </a:bodyPr>
          <a:lstStyle/>
          <a:p>
            <a:pPr marL="342900" lvl="0" indent="-342900">
              <a:buFont typeface="+mj-lt"/>
              <a:buAutoNum type="alphaUcPeriod"/>
            </a:pPr>
            <a:r>
              <a:rPr lang="en-GB" dirty="0"/>
              <a:t>The silken threads carry the light from the insect tail to each </a:t>
            </a:r>
            <a:r>
              <a:rPr lang="en-GB" dirty="0" smtClean="0"/>
              <a:t>mucus </a:t>
            </a:r>
            <a:r>
              <a:rPr lang="en-GB" dirty="0"/>
              <a:t>drop.  Can you suggest what special characteristic </a:t>
            </a:r>
            <a:r>
              <a:rPr lang="en-GB" dirty="0" smtClean="0"/>
              <a:t>the </a:t>
            </a:r>
            <a:r>
              <a:rPr lang="en-GB" dirty="0"/>
              <a:t>silken threads must have to achieve </a:t>
            </a:r>
            <a:r>
              <a:rPr lang="en-GB" dirty="0" smtClean="0"/>
              <a:t>this? </a:t>
            </a:r>
            <a:r>
              <a:rPr lang="en-US" dirty="0" smtClean="0">
                <a:solidFill>
                  <a:srgbClr val="66FF66"/>
                </a:solidFill>
              </a:rPr>
              <a:t>(</a:t>
            </a:r>
            <a:r>
              <a:rPr lang="en-US" dirty="0">
                <a:solidFill>
                  <a:srgbClr val="66FF66"/>
                </a:solidFill>
              </a:rPr>
              <a:t>1 </a:t>
            </a:r>
            <a:r>
              <a:rPr lang="en-US" dirty="0" smtClean="0">
                <a:solidFill>
                  <a:srgbClr val="66FF66"/>
                </a:solidFill>
              </a:rPr>
              <a:t>Point)</a:t>
            </a:r>
            <a:r>
              <a:rPr lang="en-GB" dirty="0" smtClean="0"/>
              <a:t>. </a:t>
            </a:r>
          </a:p>
          <a:p>
            <a:pPr marL="342900" indent="-342900">
              <a:buFont typeface="+mj-lt"/>
              <a:buAutoNum type="alphaUcPeriod"/>
            </a:pPr>
            <a:endParaRPr lang="en-GB" dirty="0"/>
          </a:p>
          <a:p>
            <a:pPr marL="342900" indent="-342900">
              <a:buFont typeface="+mj-lt"/>
              <a:buAutoNum type="alphaUcPeriod"/>
            </a:pPr>
            <a:r>
              <a:rPr lang="en-GB" dirty="0" smtClean="0"/>
              <a:t>To </a:t>
            </a:r>
            <a:r>
              <a:rPr lang="en-GB" dirty="0"/>
              <a:t>work effectively this method of catching prey needs </a:t>
            </a:r>
            <a:r>
              <a:rPr lang="en-GB" dirty="0" smtClean="0"/>
              <a:t>complete </a:t>
            </a:r>
            <a:r>
              <a:rPr lang="en-GB" dirty="0"/>
              <a:t>darkness. But it also requires another characteristic </a:t>
            </a:r>
            <a:r>
              <a:rPr lang="en-GB" dirty="0" smtClean="0"/>
              <a:t>of </a:t>
            </a:r>
            <a:r>
              <a:rPr lang="en-GB" dirty="0"/>
              <a:t>the caves where it lives, the complete absence of one </a:t>
            </a:r>
            <a:r>
              <a:rPr lang="en-GB" dirty="0" smtClean="0"/>
              <a:t>other environmental </a:t>
            </a:r>
            <a:r>
              <a:rPr lang="en-GB" dirty="0"/>
              <a:t>variable. </a:t>
            </a:r>
            <a:r>
              <a:rPr lang="en-GB" dirty="0" smtClean="0"/>
              <a:t>Can </a:t>
            </a:r>
            <a:r>
              <a:rPr lang="en-GB" dirty="0"/>
              <a:t>you suggest what this is and </a:t>
            </a:r>
            <a:r>
              <a:rPr lang="en-GB" dirty="0" smtClean="0"/>
              <a:t>why </a:t>
            </a:r>
            <a:r>
              <a:rPr lang="en-GB" dirty="0"/>
              <a:t>it would prevent the maggot catching its prey</a:t>
            </a:r>
            <a:r>
              <a:rPr lang="en-GB" dirty="0" smtClean="0"/>
              <a:t>? </a:t>
            </a:r>
            <a:r>
              <a:rPr lang="en-US" dirty="0" smtClean="0">
                <a:solidFill>
                  <a:srgbClr val="66FF66"/>
                </a:solidFill>
              </a:rPr>
              <a:t>(2 Points)</a:t>
            </a:r>
            <a:endParaRPr lang="en-GB" dirty="0"/>
          </a:p>
          <a:p>
            <a:pPr marL="342900" lvl="0" indent="-342900">
              <a:buFont typeface="+mj-lt"/>
              <a:buAutoNum type="alphaUcPeriod"/>
            </a:pPr>
            <a:endParaRPr lang="en-GB" dirty="0" smtClean="0"/>
          </a:p>
          <a:p>
            <a:pPr marL="342900" lvl="0" indent="-342900">
              <a:buFont typeface="+mj-lt"/>
              <a:buAutoNum type="alphaUcPeriod"/>
            </a:pPr>
            <a:r>
              <a:rPr lang="en-GB" dirty="0" smtClean="0"/>
              <a:t>The </a:t>
            </a:r>
            <a:r>
              <a:rPr lang="en-GB" dirty="0"/>
              <a:t>last slide of the “glow worm” shows a large maggot eating </a:t>
            </a:r>
            <a:r>
              <a:rPr lang="en-GB" dirty="0" smtClean="0"/>
              <a:t>a </a:t>
            </a:r>
            <a:r>
              <a:rPr lang="en-GB" dirty="0"/>
              <a:t>smaller one.  It is being cannibalistic!  They only act in </a:t>
            </a:r>
            <a:r>
              <a:rPr lang="en-GB" dirty="0" smtClean="0"/>
              <a:t>this </a:t>
            </a:r>
            <a:r>
              <a:rPr lang="en-GB" dirty="0"/>
              <a:t>way when </a:t>
            </a:r>
            <a:r>
              <a:rPr lang="en-GB" dirty="0" smtClean="0"/>
              <a:t>……………… (complete the sentence) </a:t>
            </a:r>
            <a:r>
              <a:rPr lang="en-US" dirty="0">
                <a:solidFill>
                  <a:srgbClr val="66FF66"/>
                </a:solidFill>
              </a:rPr>
              <a:t>(1 Point)</a:t>
            </a:r>
            <a:endParaRPr lang="en-GB" dirty="0" smtClean="0"/>
          </a:p>
          <a:p>
            <a:pPr lvl="0"/>
            <a:endParaRPr lang="en-GB" dirty="0"/>
          </a:p>
        </p:txBody>
      </p:sp>
      <p:sp>
        <p:nvSpPr>
          <p:cNvPr id="8" name="TextBox 7"/>
          <p:cNvSpPr txBox="1"/>
          <p:nvPr/>
        </p:nvSpPr>
        <p:spPr>
          <a:xfrm>
            <a:off x="3254990" y="477670"/>
            <a:ext cx="2688609"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3200" dirty="0" smtClean="0"/>
              <a:t>Question 13</a:t>
            </a:r>
            <a:endParaRPr lang="en-GB" sz="3200" dirty="0"/>
          </a:p>
        </p:txBody>
      </p:sp>
    </p:spTree>
    <p:extLst>
      <p:ext uri="{BB962C8B-B14F-4D97-AF65-F5344CB8AC3E}">
        <p14:creationId xmlns:p14="http://schemas.microsoft.com/office/powerpoint/2010/main" val="37765725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0570" y="2033517"/>
            <a:ext cx="7557447" cy="2308324"/>
          </a:xfrm>
          <a:prstGeom prst="rect">
            <a:avLst/>
          </a:prstGeom>
          <a:noFill/>
        </p:spPr>
        <p:txBody>
          <a:bodyPr wrap="square" rtlCol="0">
            <a:spAutoFit/>
          </a:bodyPr>
          <a:lstStyle/>
          <a:p>
            <a:r>
              <a:rPr lang="en-US" dirty="0" smtClean="0"/>
              <a:t>The next slide shows a </a:t>
            </a:r>
            <a:r>
              <a:rPr lang="en-US" dirty="0" err="1" smtClean="0"/>
              <a:t>wrybill</a:t>
            </a:r>
            <a:r>
              <a:rPr lang="en-US" i="1" dirty="0"/>
              <a:t>, </a:t>
            </a:r>
            <a:r>
              <a:rPr lang="en-US" i="1" dirty="0" err="1"/>
              <a:t>Anarhynchus</a:t>
            </a:r>
            <a:r>
              <a:rPr lang="en-US" dirty="0"/>
              <a:t> frontalis, a bird only found in New </a:t>
            </a:r>
            <a:r>
              <a:rPr lang="en-US" dirty="0" smtClean="0"/>
              <a:t>Zealand. Its </a:t>
            </a:r>
            <a:r>
              <a:rPr lang="en-US" dirty="0"/>
              <a:t>bill is unique, not seen in any other bird species </a:t>
            </a:r>
            <a:endParaRPr lang="en-GB" dirty="0"/>
          </a:p>
          <a:p>
            <a:r>
              <a:rPr lang="en-US" dirty="0"/>
              <a:t>alive or extinct.  It curves to </a:t>
            </a:r>
            <a:r>
              <a:rPr lang="en-US" dirty="0" smtClean="0"/>
              <a:t>one side!  </a:t>
            </a:r>
          </a:p>
          <a:p>
            <a:endParaRPr lang="en-US" dirty="0"/>
          </a:p>
          <a:p>
            <a:r>
              <a:rPr lang="en-US" dirty="0" smtClean="0"/>
              <a:t>Like </a:t>
            </a:r>
            <a:r>
              <a:rPr lang="en-US" dirty="0"/>
              <a:t>other curved bills </a:t>
            </a:r>
            <a:r>
              <a:rPr lang="en-US" dirty="0" smtClean="0"/>
              <a:t>this </a:t>
            </a:r>
            <a:r>
              <a:rPr lang="en-US" dirty="0"/>
              <a:t>may be useful to gain access to spaces between pebbles </a:t>
            </a:r>
            <a:r>
              <a:rPr lang="en-US" dirty="0" smtClean="0"/>
              <a:t>on </a:t>
            </a:r>
            <a:r>
              <a:rPr lang="en-US" dirty="0"/>
              <a:t>a shingle beach where small insects and other food items </a:t>
            </a:r>
            <a:r>
              <a:rPr lang="en-US" dirty="0" smtClean="0"/>
              <a:t>may </a:t>
            </a:r>
            <a:r>
              <a:rPr lang="en-US" dirty="0"/>
              <a:t>be found.  </a:t>
            </a:r>
            <a:r>
              <a:rPr lang="en-US" dirty="0" smtClean="0"/>
              <a:t>But, </a:t>
            </a:r>
            <a:r>
              <a:rPr lang="en-US" dirty="0"/>
              <a:t>what advantage can you suggest in this type </a:t>
            </a:r>
            <a:r>
              <a:rPr lang="en-US" dirty="0" smtClean="0"/>
              <a:t>of </a:t>
            </a:r>
            <a:r>
              <a:rPr lang="en-US" dirty="0"/>
              <a:t>feeding that a side curved bill would have over an upward </a:t>
            </a:r>
            <a:r>
              <a:rPr lang="en-US" dirty="0" smtClean="0"/>
              <a:t>or </a:t>
            </a:r>
            <a:r>
              <a:rPr lang="en-US" dirty="0"/>
              <a:t>downward curved bill? </a:t>
            </a:r>
            <a:endParaRPr lang="en-GB" dirty="0"/>
          </a:p>
        </p:txBody>
      </p:sp>
      <p:sp>
        <p:nvSpPr>
          <p:cNvPr id="8" name="TextBox 7"/>
          <p:cNvSpPr txBox="1"/>
          <p:nvPr/>
        </p:nvSpPr>
        <p:spPr>
          <a:xfrm>
            <a:off x="3254990" y="477670"/>
            <a:ext cx="2688609"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3200" dirty="0" smtClean="0"/>
              <a:t>Question 14</a:t>
            </a:r>
            <a:endParaRPr lang="en-GB" sz="3200" dirty="0"/>
          </a:p>
        </p:txBody>
      </p:sp>
      <p:sp>
        <p:nvSpPr>
          <p:cNvPr id="4" name="Rectangle 3"/>
          <p:cNvSpPr/>
          <p:nvPr/>
        </p:nvSpPr>
        <p:spPr>
          <a:xfrm>
            <a:off x="7242163" y="539224"/>
            <a:ext cx="1175899" cy="46166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lvl="0"/>
            <a:r>
              <a:rPr lang="en-US" sz="2400" dirty="0">
                <a:solidFill>
                  <a:srgbClr val="66FF66"/>
                </a:solidFill>
              </a:rPr>
              <a:t>2</a:t>
            </a:r>
            <a:r>
              <a:rPr lang="en-US" sz="2400" dirty="0" smtClean="0">
                <a:solidFill>
                  <a:srgbClr val="66FF66"/>
                </a:solidFill>
              </a:rPr>
              <a:t> Points</a:t>
            </a:r>
            <a:endParaRPr lang="en-GB" sz="2400" dirty="0">
              <a:solidFill>
                <a:srgbClr val="66FF66"/>
              </a:solidFill>
            </a:endParaRPr>
          </a:p>
        </p:txBody>
      </p:sp>
    </p:spTree>
    <p:extLst>
      <p:ext uri="{BB962C8B-B14F-4D97-AF65-F5344CB8AC3E}">
        <p14:creationId xmlns:p14="http://schemas.microsoft.com/office/powerpoint/2010/main" val="16215014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DSC914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2137" y="522327"/>
            <a:ext cx="8407022" cy="560551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40892097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0570" y="2033517"/>
            <a:ext cx="7557447" cy="3693319"/>
          </a:xfrm>
          <a:prstGeom prst="rect">
            <a:avLst/>
          </a:prstGeom>
          <a:noFill/>
        </p:spPr>
        <p:txBody>
          <a:bodyPr wrap="square" rtlCol="0">
            <a:spAutoFit/>
          </a:bodyPr>
          <a:lstStyle/>
          <a:p>
            <a:r>
              <a:rPr lang="en-GB" dirty="0" smtClean="0"/>
              <a:t>First a slide of </a:t>
            </a:r>
            <a:r>
              <a:rPr lang="en-GB" dirty="0"/>
              <a:t>a small grasshopper.  Note its very large rear legs that have very powerful muscles to enable it to jump.  All insects that have to jump will show this characteristic. </a:t>
            </a:r>
            <a:endParaRPr lang="en-GB" dirty="0" smtClean="0"/>
          </a:p>
          <a:p>
            <a:endParaRPr lang="en-GB" dirty="0"/>
          </a:p>
          <a:p>
            <a:r>
              <a:rPr lang="en-GB" dirty="0" smtClean="0"/>
              <a:t>The </a:t>
            </a:r>
            <a:r>
              <a:rPr lang="en-GB" dirty="0"/>
              <a:t>next four slides show the males of two species of a group of spiders, the Salticidie or jumping spiders.  They can jump several times their own body length, for example on to the back of much larger spiders, which they can then kill and consume.  </a:t>
            </a:r>
            <a:r>
              <a:rPr lang="en-GB" dirty="0" smtClean="0"/>
              <a:t>Their ability to jump is comparable to that of the grasshopper!</a:t>
            </a:r>
          </a:p>
          <a:p>
            <a:endParaRPr lang="en-GB" dirty="0"/>
          </a:p>
          <a:p>
            <a:r>
              <a:rPr lang="en-GB" dirty="0" smtClean="0"/>
              <a:t>All </a:t>
            </a:r>
            <a:r>
              <a:rPr lang="en-GB" dirty="0"/>
              <a:t>their eight legs are of similar size, not at all like the grasshoppers.  This is because when extending their legs to jump they do not use muscles in their legs:</a:t>
            </a:r>
          </a:p>
        </p:txBody>
      </p:sp>
      <p:sp>
        <p:nvSpPr>
          <p:cNvPr id="8" name="TextBox 7"/>
          <p:cNvSpPr txBox="1"/>
          <p:nvPr/>
        </p:nvSpPr>
        <p:spPr>
          <a:xfrm>
            <a:off x="3254990" y="477670"/>
            <a:ext cx="2688609"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3200" dirty="0" smtClean="0"/>
              <a:t>Question 15</a:t>
            </a:r>
            <a:endParaRPr lang="en-GB" sz="3200" dirty="0"/>
          </a:p>
        </p:txBody>
      </p:sp>
    </p:spTree>
    <p:extLst>
      <p:ext uri="{BB962C8B-B14F-4D97-AF65-F5344CB8AC3E}">
        <p14:creationId xmlns:p14="http://schemas.microsoft.com/office/powerpoint/2010/main" val="38978529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_DSC3121"/>
          <p:cNvPicPr>
            <a:picLocks noGrp="1" noChangeAspect="1" noChangeArrowheads="1"/>
          </p:cNvPicPr>
          <p:nvPr>
            <p:ph/>
          </p:nvPr>
        </p:nvPicPr>
        <p:blipFill>
          <a:blip r:embed="rId2" cstate="email">
            <a:extLst>
              <a:ext uri="{28A0092B-C50C-407E-A947-70E740481C1C}">
                <a14:useLocalDpi xmlns:a14="http://schemas.microsoft.com/office/drawing/2010/main" val="0"/>
              </a:ext>
            </a:extLst>
          </a:blip>
          <a:srcRect/>
          <a:stretch>
            <a:fillRect/>
          </a:stretch>
        </p:blipFill>
        <p:spPr>
          <a:xfrm>
            <a:off x="122829" y="95534"/>
            <a:ext cx="8861947" cy="664646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1360561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_DSC3099"/>
          <p:cNvPicPr>
            <a:picLocks noGrp="1" noChangeAspect="1" noChangeArrowheads="1"/>
          </p:cNvPicPr>
          <p:nvPr>
            <p:ph/>
          </p:nvPr>
        </p:nvPicPr>
        <p:blipFill>
          <a:blip r:embed="rId2" cstate="email">
            <a:extLst>
              <a:ext uri="{28A0092B-C50C-407E-A947-70E740481C1C}">
                <a14:useLocalDpi xmlns:a14="http://schemas.microsoft.com/office/drawing/2010/main" val="0"/>
              </a:ext>
            </a:extLst>
          </a:blip>
          <a:srcRect/>
          <a:stretch>
            <a:fillRect/>
          </a:stretch>
        </p:blipFill>
        <p:spPr>
          <a:xfrm>
            <a:off x="177421" y="122830"/>
            <a:ext cx="8770961" cy="648268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289151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_DSC4343.jpg"/>
          <p:cNvPicPr>
            <a:picLocks noGrp="1" noChangeAspect="1"/>
          </p:cNvPicPr>
          <p:nvPr>
            <p:ph idx="1"/>
          </p:nvPr>
        </p:nvPicPr>
        <p:blipFill>
          <a:blip r:embed="rId2" cstate="email">
            <a:extLst>
              <a:ext uri="{28A0092B-C50C-407E-A947-70E740481C1C}">
                <a14:useLocalDpi xmlns:a14="http://schemas.microsoft.com/office/drawing/2010/main" val="0"/>
              </a:ext>
            </a:extLst>
          </a:blip>
          <a:srcRect t="8598" b="8598"/>
          <a:stretch>
            <a:fillRect/>
          </a:stretch>
        </p:blipFill>
        <p:spPr>
          <a:xfrm>
            <a:off x="218364" y="941695"/>
            <a:ext cx="8748215" cy="4944123"/>
          </a:xfrm>
        </p:spPr>
      </p:pic>
    </p:spTree>
    <p:extLst>
      <p:ext uri="{BB962C8B-B14F-4D97-AF65-F5344CB8AC3E}">
        <p14:creationId xmlns:p14="http://schemas.microsoft.com/office/powerpoint/2010/main" val="17730314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_DSC3108"/>
          <p:cNvPicPr>
            <a:picLocks noGrp="1" noChangeAspect="1" noChangeArrowheads="1"/>
          </p:cNvPicPr>
          <p:nvPr>
            <p:ph/>
          </p:nvPr>
        </p:nvPicPr>
        <p:blipFill>
          <a:blip r:embed="rId2" cstate="email">
            <a:extLst>
              <a:ext uri="{28A0092B-C50C-407E-A947-70E740481C1C}">
                <a14:useLocalDpi xmlns:a14="http://schemas.microsoft.com/office/drawing/2010/main" val="0"/>
              </a:ext>
            </a:extLst>
          </a:blip>
          <a:srcRect/>
          <a:stretch>
            <a:fillRect/>
          </a:stretch>
        </p:blipFill>
        <p:spPr>
          <a:xfrm>
            <a:off x="2306471" y="139622"/>
            <a:ext cx="4397541" cy="659829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9060699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_DSC3088"/>
          <p:cNvPicPr>
            <a:picLocks noGrp="1" noChangeAspect="1" noChangeArrowheads="1"/>
          </p:cNvPicPr>
          <p:nvPr>
            <p:ph/>
          </p:nvPr>
        </p:nvPicPr>
        <p:blipFill>
          <a:blip r:embed="rId2" cstate="email">
            <a:extLst>
              <a:ext uri="{28A0092B-C50C-407E-A947-70E740481C1C}">
                <a14:useLocalDpi xmlns:a14="http://schemas.microsoft.com/office/drawing/2010/main" val="0"/>
              </a:ext>
            </a:extLst>
          </a:blip>
          <a:srcRect/>
          <a:stretch>
            <a:fillRect/>
          </a:stretch>
        </p:blipFill>
        <p:spPr>
          <a:xfrm>
            <a:off x="559558" y="619690"/>
            <a:ext cx="8102577" cy="560774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9861707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_DSC3093"/>
          <p:cNvPicPr>
            <a:picLocks noGrp="1" noChangeAspect="1" noChangeArrowheads="1"/>
          </p:cNvPicPr>
          <p:nvPr>
            <p:ph/>
          </p:nvPr>
        </p:nvPicPr>
        <p:blipFill>
          <a:blip r:embed="rId2" cstate="email">
            <a:extLst>
              <a:ext uri="{28A0092B-C50C-407E-A947-70E740481C1C}">
                <a14:useLocalDpi xmlns:a14="http://schemas.microsoft.com/office/drawing/2010/main" val="0"/>
              </a:ext>
            </a:extLst>
          </a:blip>
          <a:srcRect/>
          <a:stretch>
            <a:fillRect/>
          </a:stretch>
        </p:blipFill>
        <p:spPr>
          <a:xfrm>
            <a:off x="313898" y="574165"/>
            <a:ext cx="8529212" cy="568745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7977016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92922" y="2456597"/>
            <a:ext cx="6412743" cy="2031325"/>
          </a:xfrm>
          <a:prstGeom prst="rect">
            <a:avLst/>
          </a:prstGeom>
          <a:noFill/>
        </p:spPr>
        <p:txBody>
          <a:bodyPr wrap="square" rtlCol="0">
            <a:spAutoFit/>
          </a:bodyPr>
          <a:lstStyle/>
          <a:p>
            <a:pPr marL="342900" lvl="0" indent="-342900">
              <a:buFont typeface="+mj-lt"/>
              <a:buAutoNum type="alphaUcPeriod"/>
            </a:pPr>
            <a:r>
              <a:rPr lang="en-GB" dirty="0"/>
              <a:t>Can you suggest how these spiders rapidly extend their legs </a:t>
            </a:r>
            <a:r>
              <a:rPr lang="en-GB" dirty="0" smtClean="0"/>
              <a:t>without </a:t>
            </a:r>
            <a:r>
              <a:rPr lang="en-GB" dirty="0"/>
              <a:t>the use of leg muscles</a:t>
            </a:r>
            <a:r>
              <a:rPr lang="en-GB" dirty="0" smtClean="0"/>
              <a:t>? </a:t>
            </a:r>
            <a:r>
              <a:rPr lang="en-US" dirty="0">
                <a:solidFill>
                  <a:srgbClr val="66FF66"/>
                </a:solidFill>
              </a:rPr>
              <a:t>(1 Point)</a:t>
            </a:r>
            <a:r>
              <a:rPr lang="en-GB" dirty="0" smtClean="0"/>
              <a:t>               </a:t>
            </a:r>
            <a:r>
              <a:rPr lang="en-GB" dirty="0"/>
              <a:t>			              </a:t>
            </a:r>
          </a:p>
          <a:p>
            <a:pPr marL="342900" indent="-342900">
              <a:buFont typeface="+mj-lt"/>
              <a:buAutoNum type="alphaUcPeriod"/>
            </a:pPr>
            <a:r>
              <a:rPr lang="en-GB" dirty="0" smtClean="0"/>
              <a:t>By </a:t>
            </a:r>
            <a:r>
              <a:rPr lang="en-GB" dirty="0"/>
              <a:t>observing the slides can you say why we can be fairly sure </a:t>
            </a:r>
            <a:r>
              <a:rPr lang="en-GB" dirty="0" smtClean="0"/>
              <a:t>that </a:t>
            </a:r>
            <a:r>
              <a:rPr lang="en-GB" dirty="0"/>
              <a:t>these species see in colour</a:t>
            </a:r>
            <a:r>
              <a:rPr lang="en-GB" dirty="0" smtClean="0"/>
              <a:t>. </a:t>
            </a:r>
            <a:r>
              <a:rPr lang="en-US" dirty="0">
                <a:solidFill>
                  <a:srgbClr val="66FF66"/>
                </a:solidFill>
              </a:rPr>
              <a:t>(1 Point)</a:t>
            </a:r>
            <a:r>
              <a:rPr lang="en-GB" dirty="0" smtClean="0"/>
              <a:t>           </a:t>
            </a:r>
            <a:r>
              <a:rPr lang="en-GB" dirty="0"/>
              <a:t>			   </a:t>
            </a:r>
          </a:p>
          <a:p>
            <a:r>
              <a:rPr lang="en-US" dirty="0"/>
              <a:t> </a:t>
            </a:r>
            <a:endParaRPr lang="en-GB" dirty="0"/>
          </a:p>
        </p:txBody>
      </p:sp>
      <p:sp>
        <p:nvSpPr>
          <p:cNvPr id="8" name="TextBox 7"/>
          <p:cNvSpPr txBox="1"/>
          <p:nvPr/>
        </p:nvSpPr>
        <p:spPr>
          <a:xfrm>
            <a:off x="3254990" y="477670"/>
            <a:ext cx="2688609"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3200" dirty="0" smtClean="0"/>
              <a:t>Question 15</a:t>
            </a:r>
            <a:endParaRPr lang="en-GB" sz="3200" dirty="0"/>
          </a:p>
        </p:txBody>
      </p:sp>
    </p:spTree>
    <p:extLst>
      <p:ext uri="{BB962C8B-B14F-4D97-AF65-F5344CB8AC3E}">
        <p14:creationId xmlns:p14="http://schemas.microsoft.com/office/powerpoint/2010/main" val="39186152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0863" y="2035243"/>
            <a:ext cx="7629098" cy="923330"/>
          </a:xfrm>
          <a:prstGeom prst="rect">
            <a:avLst/>
          </a:prstGeom>
        </p:spPr>
        <p:txBody>
          <a:bodyPr wrap="square">
            <a:spAutoFit/>
          </a:bodyPr>
          <a:lstStyle/>
          <a:p>
            <a:pPr algn="ctr">
              <a:spcAft>
                <a:spcPts val="0"/>
              </a:spcAft>
            </a:pPr>
            <a:r>
              <a:rPr lang="en-GB" b="1" dirty="0">
                <a:latin typeface="Arial" panose="020B0604020202020204" pitchFamily="34" charset="0"/>
                <a:ea typeface="Times New Roman" panose="02020603050405020304" pitchFamily="18" charset="0"/>
              </a:rPr>
              <a:t>Any answer that shows good logical thinking, even if completely wrong but reflects the current stage of knowledge and understanding in </a:t>
            </a:r>
            <a:r>
              <a:rPr lang="en-GB" b="1" dirty="0" smtClean="0">
                <a:latin typeface="Arial" panose="020B0604020202020204" pitchFamily="34" charset="0"/>
                <a:ea typeface="Times New Roman" panose="02020603050405020304" pitchFamily="18" charset="0"/>
              </a:rPr>
              <a:t>biology </a:t>
            </a:r>
            <a:r>
              <a:rPr lang="en-GB" b="1" dirty="0">
                <a:latin typeface="Arial" panose="020B0604020202020204" pitchFamily="34" charset="0"/>
                <a:ea typeface="Times New Roman" panose="02020603050405020304" pitchFamily="18" charset="0"/>
              </a:rPr>
              <a:t>should be given the point/s </a:t>
            </a:r>
            <a:endParaRPr lang="en-GB"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3649639" y="1073131"/>
            <a:ext cx="1851546"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spcAft>
                <a:spcPts val="0"/>
              </a:spcAft>
            </a:pPr>
            <a:r>
              <a:rPr lang="en-GB" sz="2800" b="1" dirty="0" smtClean="0">
                <a:ea typeface="Times New Roman" panose="02020603050405020304" pitchFamily="18" charset="0"/>
              </a:rPr>
              <a:t>ANSWERS</a:t>
            </a:r>
            <a:endParaRPr lang="en-GB" sz="2800" dirty="0">
              <a:effectLst/>
              <a:ea typeface="Times New Roman" panose="02020603050405020304" pitchFamily="18" charset="0"/>
            </a:endParaRPr>
          </a:p>
        </p:txBody>
      </p:sp>
      <p:cxnSp>
        <p:nvCxnSpPr>
          <p:cNvPr id="6" name="Straight Connector 5"/>
          <p:cNvCxnSpPr/>
          <p:nvPr/>
        </p:nvCxnSpPr>
        <p:spPr>
          <a:xfrm>
            <a:off x="888810" y="3193577"/>
            <a:ext cx="7373203" cy="0"/>
          </a:xfrm>
          <a:prstGeom prst="line">
            <a:avLst/>
          </a:prstGeom>
        </p:spPr>
        <p:style>
          <a:lnRef idx="1">
            <a:schemeClr val="accent4"/>
          </a:lnRef>
          <a:fillRef idx="0">
            <a:schemeClr val="accent4"/>
          </a:fillRef>
          <a:effectRef idx="0">
            <a:schemeClr val="accent4"/>
          </a:effectRef>
          <a:fontRef idx="minor">
            <a:schemeClr val="tx1"/>
          </a:fontRef>
        </p:style>
      </p:cxnSp>
      <p:sp>
        <p:nvSpPr>
          <p:cNvPr id="8" name="Rectangle 7"/>
          <p:cNvSpPr/>
          <p:nvPr/>
        </p:nvSpPr>
        <p:spPr>
          <a:xfrm>
            <a:off x="296838" y="3829633"/>
            <a:ext cx="8557146" cy="1477328"/>
          </a:xfrm>
          <a:prstGeom prst="rect">
            <a:avLst/>
          </a:prstGeom>
        </p:spPr>
        <p:txBody>
          <a:bodyPr wrap="square">
            <a:spAutoFit/>
          </a:bodyPr>
          <a:lstStyle/>
          <a:p>
            <a:r>
              <a:rPr lang="en-GB" dirty="0" smtClean="0"/>
              <a:t>Q1.     Signal </a:t>
            </a:r>
            <a:r>
              <a:rPr lang="en-GB" dirty="0"/>
              <a:t>to predator to chase thereby protecting offspring or signal to con-</a:t>
            </a:r>
          </a:p>
          <a:p>
            <a:r>
              <a:rPr lang="en-GB" dirty="0"/>
              <a:t>           specific competitor/aggressor of submission, or signal for rest of herd to </a:t>
            </a:r>
          </a:p>
          <a:p>
            <a:r>
              <a:rPr lang="en-GB" dirty="0"/>
              <a:t>           follow to keep together if chased or it could signal to a predator that it has</a:t>
            </a:r>
          </a:p>
          <a:p>
            <a:r>
              <a:rPr lang="en-GB" dirty="0"/>
              <a:t>           been spotted or pursuit is pointless due to the fitness of the deer (if the</a:t>
            </a:r>
          </a:p>
          <a:p>
            <a:r>
              <a:rPr lang="en-GB" dirty="0"/>
              <a:t>           white rump is moving at speed and energetically).</a:t>
            </a:r>
          </a:p>
        </p:txBody>
      </p:sp>
      <p:cxnSp>
        <p:nvCxnSpPr>
          <p:cNvPr id="10" name="Straight Connector 9"/>
          <p:cNvCxnSpPr/>
          <p:nvPr/>
        </p:nvCxnSpPr>
        <p:spPr>
          <a:xfrm>
            <a:off x="888810" y="5884461"/>
            <a:ext cx="7373203"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1013726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49638" y="377096"/>
            <a:ext cx="1851546"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spcAft>
                <a:spcPts val="0"/>
              </a:spcAft>
            </a:pPr>
            <a:r>
              <a:rPr lang="en-GB" sz="2800" b="1" dirty="0" smtClean="0">
                <a:ea typeface="Times New Roman" panose="02020603050405020304" pitchFamily="18" charset="0"/>
              </a:rPr>
              <a:t>ANSWERS</a:t>
            </a:r>
            <a:endParaRPr lang="en-GB" sz="2800" dirty="0">
              <a:effectLst/>
              <a:ea typeface="Times New Roman" panose="02020603050405020304" pitchFamily="18" charset="0"/>
            </a:endParaRPr>
          </a:p>
        </p:txBody>
      </p:sp>
      <p:cxnSp>
        <p:nvCxnSpPr>
          <p:cNvPr id="10" name="Straight Connector 9"/>
          <p:cNvCxnSpPr/>
          <p:nvPr/>
        </p:nvCxnSpPr>
        <p:spPr>
          <a:xfrm>
            <a:off x="1025287" y="2049440"/>
            <a:ext cx="7373203" cy="0"/>
          </a:xfrm>
          <a:prstGeom prst="line">
            <a:avLst/>
          </a:prstGeom>
        </p:spPr>
        <p:style>
          <a:lnRef idx="1">
            <a:schemeClr val="accent4"/>
          </a:lnRef>
          <a:fillRef idx="0">
            <a:schemeClr val="accent4"/>
          </a:fillRef>
          <a:effectRef idx="0">
            <a:schemeClr val="accent4"/>
          </a:effectRef>
          <a:fontRef idx="minor">
            <a:schemeClr val="tx1"/>
          </a:fontRef>
        </p:style>
      </p:cxnSp>
      <p:sp>
        <p:nvSpPr>
          <p:cNvPr id="2" name="Rectangle 1"/>
          <p:cNvSpPr/>
          <p:nvPr/>
        </p:nvSpPr>
        <p:spPr>
          <a:xfrm>
            <a:off x="475112" y="1425138"/>
            <a:ext cx="8200598" cy="369332"/>
          </a:xfrm>
          <a:prstGeom prst="rect">
            <a:avLst/>
          </a:prstGeom>
        </p:spPr>
        <p:txBody>
          <a:bodyPr wrap="square">
            <a:spAutoFit/>
          </a:bodyPr>
          <a:lstStyle/>
          <a:p>
            <a:r>
              <a:rPr lang="en-GB" dirty="0"/>
              <a:t>Q2      Lynx, because the deer has exceptionally large ears to detect a </a:t>
            </a:r>
            <a:r>
              <a:rPr lang="en-GB" dirty="0" smtClean="0"/>
              <a:t>stealthy predator</a:t>
            </a:r>
            <a:endParaRPr lang="en-GB" dirty="0"/>
          </a:p>
        </p:txBody>
      </p:sp>
      <p:sp>
        <p:nvSpPr>
          <p:cNvPr id="4" name="Rectangle 3"/>
          <p:cNvSpPr/>
          <p:nvPr/>
        </p:nvSpPr>
        <p:spPr>
          <a:xfrm>
            <a:off x="475112" y="2324453"/>
            <a:ext cx="8047913" cy="369332"/>
          </a:xfrm>
          <a:prstGeom prst="rect">
            <a:avLst/>
          </a:prstGeom>
        </p:spPr>
        <p:txBody>
          <a:bodyPr wrap="square">
            <a:spAutoFit/>
          </a:bodyPr>
          <a:lstStyle/>
          <a:p>
            <a:r>
              <a:rPr lang="en-GB" dirty="0"/>
              <a:t>Q3      It can because horn = a helix + not a spiral (or is a ‘screw thread’ </a:t>
            </a:r>
            <a:r>
              <a:rPr lang="en-GB" dirty="0" err="1"/>
              <a:t>etc</a:t>
            </a:r>
            <a:r>
              <a:rPr lang="en-GB" dirty="0"/>
              <a:t>)</a:t>
            </a:r>
          </a:p>
        </p:txBody>
      </p:sp>
      <p:cxnSp>
        <p:nvCxnSpPr>
          <p:cNvPr id="9" name="Straight Connector 8"/>
          <p:cNvCxnSpPr/>
          <p:nvPr/>
        </p:nvCxnSpPr>
        <p:spPr>
          <a:xfrm>
            <a:off x="1025287" y="2993411"/>
            <a:ext cx="7373203" cy="0"/>
          </a:xfrm>
          <a:prstGeom prst="line">
            <a:avLst/>
          </a:prstGeom>
        </p:spPr>
        <p:style>
          <a:lnRef idx="1">
            <a:schemeClr val="accent4"/>
          </a:lnRef>
          <a:fillRef idx="0">
            <a:schemeClr val="accent4"/>
          </a:fillRef>
          <a:effectRef idx="0">
            <a:schemeClr val="accent4"/>
          </a:effectRef>
          <a:fontRef idx="minor">
            <a:schemeClr val="tx1"/>
          </a:fontRef>
        </p:style>
      </p:cxnSp>
      <p:sp>
        <p:nvSpPr>
          <p:cNvPr id="7" name="Rectangle 6"/>
          <p:cNvSpPr/>
          <p:nvPr/>
        </p:nvSpPr>
        <p:spPr>
          <a:xfrm>
            <a:off x="475112" y="3223768"/>
            <a:ext cx="6271146" cy="2700740"/>
          </a:xfrm>
          <a:prstGeom prst="rect">
            <a:avLst/>
          </a:prstGeom>
        </p:spPr>
        <p:txBody>
          <a:bodyPr wrap="square">
            <a:spAutoFit/>
          </a:bodyPr>
          <a:lstStyle/>
          <a:p>
            <a:pPr>
              <a:lnSpc>
                <a:spcPct val="150000"/>
              </a:lnSpc>
            </a:pPr>
            <a:r>
              <a:rPr lang="en-GB" dirty="0"/>
              <a:t>Q4	</a:t>
            </a:r>
          </a:p>
          <a:p>
            <a:pPr>
              <a:lnSpc>
                <a:spcPct val="150000"/>
              </a:lnSpc>
            </a:pPr>
            <a:r>
              <a:rPr lang="en-GB" dirty="0"/>
              <a:t>a.	</a:t>
            </a:r>
            <a:r>
              <a:rPr lang="en-GB" dirty="0" smtClean="0"/>
              <a:t>Shade</a:t>
            </a:r>
            <a:r>
              <a:rPr lang="en-GB" dirty="0"/>
              <a:t>, windbreak, rain guard, keep predators out</a:t>
            </a:r>
          </a:p>
          <a:p>
            <a:pPr>
              <a:lnSpc>
                <a:spcPct val="150000"/>
              </a:lnSpc>
            </a:pPr>
            <a:r>
              <a:rPr lang="en-GB" dirty="0"/>
              <a:t>b.	Chicks can’t fall into and get trapped in crevices</a:t>
            </a:r>
          </a:p>
          <a:p>
            <a:r>
              <a:rPr lang="en-GB" dirty="0"/>
              <a:t>c.	Makes chinking noises when walked or slithered over </a:t>
            </a:r>
            <a:r>
              <a:rPr lang="en-GB" dirty="0" smtClean="0"/>
              <a:t>	warning </a:t>
            </a:r>
            <a:r>
              <a:rPr lang="en-GB" dirty="0"/>
              <a:t>of predator approach so adult can escape</a:t>
            </a:r>
          </a:p>
          <a:p>
            <a:pPr>
              <a:lnSpc>
                <a:spcPct val="150000"/>
              </a:lnSpc>
            </a:pPr>
            <a:r>
              <a:rPr lang="en-GB" dirty="0"/>
              <a:t>d.	Makes good nest sites easy to find</a:t>
            </a:r>
          </a:p>
          <a:p>
            <a:pPr>
              <a:lnSpc>
                <a:spcPct val="150000"/>
              </a:lnSpc>
            </a:pPr>
            <a:r>
              <a:rPr lang="en-GB" dirty="0"/>
              <a:t>e.	Respiration of food and </a:t>
            </a:r>
            <a:r>
              <a:rPr lang="en-GB" dirty="0" smtClean="0"/>
              <a:t>directly from fluids in </a:t>
            </a:r>
            <a:r>
              <a:rPr lang="en-GB" dirty="0"/>
              <a:t>the prey.</a:t>
            </a:r>
          </a:p>
        </p:txBody>
      </p:sp>
      <p:cxnSp>
        <p:nvCxnSpPr>
          <p:cNvPr id="11" name="Straight Connector 10"/>
          <p:cNvCxnSpPr/>
          <p:nvPr/>
        </p:nvCxnSpPr>
        <p:spPr>
          <a:xfrm>
            <a:off x="1007942" y="6271149"/>
            <a:ext cx="7373203"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2779180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49638" y="377096"/>
            <a:ext cx="1851546"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spcAft>
                <a:spcPts val="0"/>
              </a:spcAft>
            </a:pPr>
            <a:r>
              <a:rPr lang="en-GB" sz="2800" b="1" dirty="0" smtClean="0">
                <a:ea typeface="Times New Roman" panose="02020603050405020304" pitchFamily="18" charset="0"/>
              </a:rPr>
              <a:t>ANSWERS</a:t>
            </a:r>
            <a:endParaRPr lang="en-GB" sz="2800" dirty="0">
              <a:effectLst/>
              <a:ea typeface="Times New Roman" panose="02020603050405020304" pitchFamily="18" charset="0"/>
            </a:endParaRPr>
          </a:p>
        </p:txBody>
      </p:sp>
      <p:cxnSp>
        <p:nvCxnSpPr>
          <p:cNvPr id="10" name="Straight Connector 9"/>
          <p:cNvCxnSpPr/>
          <p:nvPr/>
        </p:nvCxnSpPr>
        <p:spPr>
          <a:xfrm>
            <a:off x="1025287" y="2049440"/>
            <a:ext cx="7373203" cy="0"/>
          </a:xfrm>
          <a:prstGeom prst="line">
            <a:avLst/>
          </a:prstGeom>
        </p:spPr>
        <p:style>
          <a:lnRef idx="1">
            <a:schemeClr val="accent4"/>
          </a:lnRef>
          <a:fillRef idx="0">
            <a:schemeClr val="accent4"/>
          </a:fillRef>
          <a:effectRef idx="0">
            <a:schemeClr val="accent4"/>
          </a:effectRef>
          <a:fontRef idx="minor">
            <a:schemeClr val="tx1"/>
          </a:fontRef>
        </p:style>
      </p:cxnSp>
      <p:sp>
        <p:nvSpPr>
          <p:cNvPr id="3" name="Rectangle 2"/>
          <p:cNvSpPr/>
          <p:nvPr/>
        </p:nvSpPr>
        <p:spPr>
          <a:xfrm>
            <a:off x="419667" y="1194461"/>
            <a:ext cx="8584441" cy="646331"/>
          </a:xfrm>
          <a:prstGeom prst="rect">
            <a:avLst/>
          </a:prstGeom>
        </p:spPr>
        <p:txBody>
          <a:bodyPr wrap="square">
            <a:spAutoFit/>
          </a:bodyPr>
          <a:lstStyle/>
          <a:p>
            <a:r>
              <a:rPr lang="en-GB" dirty="0" smtClean="0"/>
              <a:t>Q5	The </a:t>
            </a:r>
            <a:r>
              <a:rPr lang="en-GB" dirty="0"/>
              <a:t>moth breeds in lowland areas a long way away, (more than a 1,000  </a:t>
            </a:r>
          </a:p>
          <a:p>
            <a:r>
              <a:rPr lang="en-GB" dirty="0"/>
              <a:t>           </a:t>
            </a:r>
            <a:r>
              <a:rPr lang="en-GB" dirty="0" smtClean="0"/>
              <a:t>       km </a:t>
            </a:r>
            <a:r>
              <a:rPr lang="en-GB" dirty="0"/>
              <a:t>actually) and adults migrate to the cool alpine region for the summer.</a:t>
            </a:r>
          </a:p>
        </p:txBody>
      </p:sp>
      <p:sp>
        <p:nvSpPr>
          <p:cNvPr id="6" name="Rectangle 5"/>
          <p:cNvSpPr/>
          <p:nvPr/>
        </p:nvSpPr>
        <p:spPr>
          <a:xfrm>
            <a:off x="419667" y="2425468"/>
            <a:ext cx="3638112" cy="369332"/>
          </a:xfrm>
          <a:prstGeom prst="rect">
            <a:avLst/>
          </a:prstGeom>
        </p:spPr>
        <p:txBody>
          <a:bodyPr wrap="none">
            <a:spAutoFit/>
          </a:bodyPr>
          <a:lstStyle/>
          <a:p>
            <a:r>
              <a:rPr lang="en-GB" dirty="0"/>
              <a:t>Q6      </a:t>
            </a:r>
            <a:r>
              <a:rPr lang="en-GB" dirty="0" smtClean="0"/>
              <a:t>	Frog </a:t>
            </a:r>
            <a:r>
              <a:rPr lang="en-GB" dirty="0"/>
              <a:t>(actually a ‘leaf frog’!)</a:t>
            </a:r>
          </a:p>
        </p:txBody>
      </p:sp>
      <p:cxnSp>
        <p:nvCxnSpPr>
          <p:cNvPr id="12" name="Straight Connector 11"/>
          <p:cNvCxnSpPr/>
          <p:nvPr/>
        </p:nvCxnSpPr>
        <p:spPr>
          <a:xfrm>
            <a:off x="1025285" y="3088945"/>
            <a:ext cx="7373203" cy="0"/>
          </a:xfrm>
          <a:prstGeom prst="line">
            <a:avLst/>
          </a:prstGeom>
        </p:spPr>
        <p:style>
          <a:lnRef idx="1">
            <a:schemeClr val="accent4"/>
          </a:lnRef>
          <a:fillRef idx="0">
            <a:schemeClr val="accent4"/>
          </a:fillRef>
          <a:effectRef idx="0">
            <a:schemeClr val="accent4"/>
          </a:effectRef>
          <a:fontRef idx="minor">
            <a:schemeClr val="tx1"/>
          </a:fontRef>
        </p:style>
      </p:cxnSp>
      <p:sp>
        <p:nvSpPr>
          <p:cNvPr id="13" name="Rectangle 12"/>
          <p:cNvSpPr/>
          <p:nvPr/>
        </p:nvSpPr>
        <p:spPr>
          <a:xfrm>
            <a:off x="419666" y="3422225"/>
            <a:ext cx="7978823" cy="646331"/>
          </a:xfrm>
          <a:prstGeom prst="rect">
            <a:avLst/>
          </a:prstGeom>
        </p:spPr>
        <p:txBody>
          <a:bodyPr wrap="square">
            <a:spAutoFit/>
          </a:bodyPr>
          <a:lstStyle/>
          <a:p>
            <a:r>
              <a:rPr lang="en-GB" dirty="0"/>
              <a:t>Q7	Sites where they are born are inaccessible/difficult to access to predators</a:t>
            </a:r>
          </a:p>
          <a:p>
            <a:r>
              <a:rPr lang="en-GB" dirty="0"/>
              <a:t>           </a:t>
            </a:r>
            <a:r>
              <a:rPr lang="en-GB" dirty="0" smtClean="0"/>
              <a:t>	such </a:t>
            </a:r>
            <a:r>
              <a:rPr lang="en-GB" dirty="0"/>
              <a:t>as foxes.</a:t>
            </a:r>
          </a:p>
        </p:txBody>
      </p:sp>
      <p:cxnSp>
        <p:nvCxnSpPr>
          <p:cNvPr id="14" name="Straight Connector 13"/>
          <p:cNvCxnSpPr/>
          <p:nvPr/>
        </p:nvCxnSpPr>
        <p:spPr>
          <a:xfrm>
            <a:off x="1025287" y="4401405"/>
            <a:ext cx="7373203"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Rectangle 14"/>
          <p:cNvSpPr/>
          <p:nvPr/>
        </p:nvSpPr>
        <p:spPr>
          <a:xfrm>
            <a:off x="419667" y="4777432"/>
            <a:ext cx="4329754" cy="369332"/>
          </a:xfrm>
          <a:prstGeom prst="rect">
            <a:avLst/>
          </a:prstGeom>
        </p:spPr>
        <p:txBody>
          <a:bodyPr wrap="square">
            <a:spAutoFit/>
          </a:bodyPr>
          <a:lstStyle/>
          <a:p>
            <a:r>
              <a:rPr lang="en-GB" dirty="0"/>
              <a:t>Q8     </a:t>
            </a:r>
            <a:r>
              <a:rPr lang="en-GB" dirty="0" smtClean="0"/>
              <a:t>	Crocodile</a:t>
            </a:r>
            <a:endParaRPr lang="en-GB" dirty="0"/>
          </a:p>
        </p:txBody>
      </p:sp>
      <p:cxnSp>
        <p:nvCxnSpPr>
          <p:cNvPr id="16" name="Straight Connector 15"/>
          <p:cNvCxnSpPr/>
          <p:nvPr/>
        </p:nvCxnSpPr>
        <p:spPr>
          <a:xfrm>
            <a:off x="1025285" y="5536444"/>
            <a:ext cx="7373203"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0673751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49638" y="377096"/>
            <a:ext cx="1851546"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spcAft>
                <a:spcPts val="0"/>
              </a:spcAft>
            </a:pPr>
            <a:r>
              <a:rPr lang="en-GB" sz="2800" b="1" dirty="0" smtClean="0">
                <a:ea typeface="Times New Roman" panose="02020603050405020304" pitchFamily="18" charset="0"/>
              </a:rPr>
              <a:t>ANSWERS</a:t>
            </a:r>
            <a:endParaRPr lang="en-GB" sz="2800" dirty="0">
              <a:effectLst/>
              <a:ea typeface="Times New Roman" panose="02020603050405020304" pitchFamily="18" charset="0"/>
            </a:endParaRPr>
          </a:p>
        </p:txBody>
      </p:sp>
      <p:cxnSp>
        <p:nvCxnSpPr>
          <p:cNvPr id="10" name="Straight Connector 9"/>
          <p:cNvCxnSpPr/>
          <p:nvPr/>
        </p:nvCxnSpPr>
        <p:spPr>
          <a:xfrm>
            <a:off x="1025287" y="2049440"/>
            <a:ext cx="7373203" cy="0"/>
          </a:xfrm>
          <a:prstGeom prst="line">
            <a:avLst/>
          </a:prstGeom>
        </p:spPr>
        <p:style>
          <a:lnRef idx="1">
            <a:schemeClr val="accent4"/>
          </a:lnRef>
          <a:fillRef idx="0">
            <a:schemeClr val="accent4"/>
          </a:fillRef>
          <a:effectRef idx="0">
            <a:schemeClr val="accent4"/>
          </a:effectRef>
          <a:fontRef idx="minor">
            <a:schemeClr val="tx1"/>
          </a:fontRef>
        </p:style>
      </p:cxnSp>
      <p:sp>
        <p:nvSpPr>
          <p:cNvPr id="2" name="Rectangle 1"/>
          <p:cNvSpPr/>
          <p:nvPr/>
        </p:nvSpPr>
        <p:spPr>
          <a:xfrm>
            <a:off x="888809" y="1151712"/>
            <a:ext cx="7373203" cy="646331"/>
          </a:xfrm>
          <a:prstGeom prst="rect">
            <a:avLst/>
          </a:prstGeom>
        </p:spPr>
        <p:txBody>
          <a:bodyPr wrap="square">
            <a:spAutoFit/>
          </a:bodyPr>
          <a:lstStyle/>
          <a:p>
            <a:r>
              <a:rPr lang="en-GB" dirty="0"/>
              <a:t>Q9     </a:t>
            </a:r>
            <a:r>
              <a:rPr lang="en-GB" dirty="0" smtClean="0"/>
              <a:t>	They </a:t>
            </a:r>
            <a:r>
              <a:rPr lang="en-GB" dirty="0"/>
              <a:t>both flower before leaves appear therefore making the bright 	</a:t>
            </a:r>
            <a:r>
              <a:rPr lang="en-GB" dirty="0" smtClean="0"/>
              <a:t>flowers </a:t>
            </a:r>
            <a:r>
              <a:rPr lang="en-GB" dirty="0"/>
              <a:t>much more conspicuous</a:t>
            </a:r>
          </a:p>
        </p:txBody>
      </p:sp>
      <p:sp>
        <p:nvSpPr>
          <p:cNvPr id="3" name="Rectangle 2"/>
          <p:cNvSpPr/>
          <p:nvPr/>
        </p:nvSpPr>
        <p:spPr>
          <a:xfrm>
            <a:off x="894779" y="2300838"/>
            <a:ext cx="7634217" cy="4801314"/>
          </a:xfrm>
          <a:prstGeom prst="rect">
            <a:avLst/>
          </a:prstGeom>
        </p:spPr>
        <p:txBody>
          <a:bodyPr wrap="square">
            <a:spAutoFit/>
          </a:bodyPr>
          <a:lstStyle/>
          <a:p>
            <a:r>
              <a:rPr lang="en-GB" dirty="0"/>
              <a:t>Q10</a:t>
            </a:r>
            <a:r>
              <a:rPr lang="en-GB" dirty="0" smtClean="0"/>
              <a:t>.</a:t>
            </a:r>
          </a:p>
          <a:p>
            <a:endParaRPr lang="en-GB" dirty="0"/>
          </a:p>
          <a:p>
            <a:r>
              <a:rPr lang="en-GB" dirty="0" smtClean="0"/>
              <a:t>	a</a:t>
            </a:r>
            <a:r>
              <a:rPr lang="en-GB" dirty="0"/>
              <a:t>) </a:t>
            </a:r>
            <a:r>
              <a:rPr lang="en-GB" dirty="0" smtClean="0"/>
              <a:t>Pattern </a:t>
            </a:r>
            <a:r>
              <a:rPr lang="en-GB" dirty="0"/>
              <a:t>depends on the size and shape of the embryo/foetus at </a:t>
            </a:r>
            <a:r>
              <a:rPr lang="en-GB" dirty="0" smtClean="0"/>
              <a:t>	the time </a:t>
            </a:r>
            <a:r>
              <a:rPr lang="en-GB" dirty="0"/>
              <a:t>the gene/genes is/are switched on, this affects rates of </a:t>
            </a:r>
            <a:r>
              <a:rPr lang="en-GB" dirty="0" smtClean="0"/>
              <a:t>	diffusion </a:t>
            </a:r>
            <a:r>
              <a:rPr lang="en-GB" dirty="0"/>
              <a:t>of various synergistic/antagonistic reactants that lead to </a:t>
            </a:r>
            <a:r>
              <a:rPr lang="en-GB" dirty="0" smtClean="0"/>
              <a:t>	melanin production</a:t>
            </a:r>
            <a:r>
              <a:rPr lang="en-GB" dirty="0"/>
              <a:t>, (for example if the embryo is very </a:t>
            </a:r>
            <a:r>
              <a:rPr lang="en-GB" dirty="0" smtClean="0"/>
              <a:t>small, </a:t>
            </a:r>
            <a:r>
              <a:rPr lang="en-GB" dirty="0"/>
              <a:t>diffusion </a:t>
            </a:r>
            <a:r>
              <a:rPr lang="en-GB" dirty="0" smtClean="0"/>
              <a:t>	across </a:t>
            </a:r>
            <a:r>
              <a:rPr lang="en-GB" dirty="0"/>
              <a:t>the skin is very rapid and too fast for Turing diffusion to </a:t>
            </a:r>
            <a:r>
              <a:rPr lang="en-GB" dirty="0" smtClean="0"/>
              <a:t>	generate </a:t>
            </a:r>
            <a:r>
              <a:rPr lang="en-GB" dirty="0"/>
              <a:t>a </a:t>
            </a:r>
            <a:r>
              <a:rPr lang="en-GB" dirty="0" smtClean="0"/>
              <a:t>pattern, </a:t>
            </a:r>
            <a:r>
              <a:rPr lang="en-GB" dirty="0"/>
              <a:t>so very small mammals never have a complex </a:t>
            </a:r>
            <a:r>
              <a:rPr lang="en-GB" dirty="0" smtClean="0"/>
              <a:t>	pattern</a:t>
            </a:r>
            <a:r>
              <a:rPr lang="en-GB" dirty="0"/>
              <a:t>; equally if the genes are switched on when the foetus is </a:t>
            </a:r>
            <a:r>
              <a:rPr lang="en-GB" dirty="0" smtClean="0"/>
              <a:t>large, 	again </a:t>
            </a:r>
            <a:r>
              <a:rPr lang="en-GB" dirty="0"/>
              <a:t>Turing diffusion can’t do its magic, so very large mammals such </a:t>
            </a:r>
            <a:r>
              <a:rPr lang="en-GB" dirty="0" smtClean="0"/>
              <a:t>	as </a:t>
            </a:r>
            <a:r>
              <a:rPr lang="en-GB" dirty="0"/>
              <a:t>elephants also never have complex patterns) there is still a lot of </a:t>
            </a:r>
            <a:r>
              <a:rPr lang="en-GB" dirty="0" smtClean="0"/>
              <a:t>	debate </a:t>
            </a:r>
            <a:r>
              <a:rPr lang="en-GB" dirty="0"/>
              <a:t>around </a:t>
            </a:r>
            <a:r>
              <a:rPr lang="en-GB" dirty="0" smtClean="0"/>
              <a:t>this and the full mechanism is not determined! </a:t>
            </a:r>
          </a:p>
          <a:p>
            <a:endParaRPr lang="en-GB" dirty="0" smtClean="0"/>
          </a:p>
          <a:p>
            <a:r>
              <a:rPr lang="en-GB" dirty="0" smtClean="0"/>
              <a:t> 	b) diffusion </a:t>
            </a:r>
            <a:r>
              <a:rPr lang="en-GB" dirty="0"/>
              <a:t>(actually ‘Turing diffusion’, possibly!)</a:t>
            </a:r>
            <a:endParaRPr lang="en-GB" dirty="0" smtClean="0"/>
          </a:p>
          <a:p>
            <a:endParaRPr lang="en-GB" dirty="0"/>
          </a:p>
          <a:p>
            <a:endParaRPr lang="en-GB" dirty="0"/>
          </a:p>
          <a:p>
            <a:r>
              <a:rPr lang="en-GB" dirty="0"/>
              <a:t>                 </a:t>
            </a:r>
          </a:p>
        </p:txBody>
      </p:sp>
      <p:cxnSp>
        <p:nvCxnSpPr>
          <p:cNvPr id="6" name="Straight Connector 5"/>
          <p:cNvCxnSpPr/>
          <p:nvPr/>
        </p:nvCxnSpPr>
        <p:spPr>
          <a:xfrm>
            <a:off x="1025287" y="6446295"/>
            <a:ext cx="7373203"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0789136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49638" y="377096"/>
            <a:ext cx="1851546"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spcAft>
                <a:spcPts val="0"/>
              </a:spcAft>
            </a:pPr>
            <a:r>
              <a:rPr lang="en-GB" sz="2800" b="1" dirty="0" smtClean="0">
                <a:ea typeface="Times New Roman" panose="02020603050405020304" pitchFamily="18" charset="0"/>
              </a:rPr>
              <a:t>ANSWERS</a:t>
            </a:r>
            <a:endParaRPr lang="en-GB" sz="2800" dirty="0">
              <a:effectLst/>
              <a:ea typeface="Times New Roman" panose="02020603050405020304" pitchFamily="18" charset="0"/>
            </a:endParaRPr>
          </a:p>
        </p:txBody>
      </p:sp>
      <p:cxnSp>
        <p:nvCxnSpPr>
          <p:cNvPr id="10" name="Straight Connector 9"/>
          <p:cNvCxnSpPr/>
          <p:nvPr/>
        </p:nvCxnSpPr>
        <p:spPr>
          <a:xfrm>
            <a:off x="758301" y="3796353"/>
            <a:ext cx="7373203" cy="0"/>
          </a:xfrm>
          <a:prstGeom prst="line">
            <a:avLst/>
          </a:prstGeom>
        </p:spPr>
        <p:style>
          <a:lnRef idx="1">
            <a:schemeClr val="accent4"/>
          </a:lnRef>
          <a:fillRef idx="0">
            <a:schemeClr val="accent4"/>
          </a:fillRef>
          <a:effectRef idx="0">
            <a:schemeClr val="accent4"/>
          </a:effectRef>
          <a:fontRef idx="minor">
            <a:schemeClr val="tx1"/>
          </a:fontRef>
        </p:style>
      </p:cxnSp>
      <p:sp>
        <p:nvSpPr>
          <p:cNvPr id="2" name="Rectangle 1"/>
          <p:cNvSpPr/>
          <p:nvPr/>
        </p:nvSpPr>
        <p:spPr>
          <a:xfrm>
            <a:off x="758302" y="1058166"/>
            <a:ext cx="7907171" cy="2585323"/>
          </a:xfrm>
          <a:prstGeom prst="rect">
            <a:avLst/>
          </a:prstGeom>
        </p:spPr>
        <p:txBody>
          <a:bodyPr wrap="square">
            <a:spAutoFit/>
          </a:bodyPr>
          <a:lstStyle/>
          <a:p>
            <a:r>
              <a:rPr lang="en-GB" dirty="0"/>
              <a:t>Q11	</a:t>
            </a:r>
            <a:endParaRPr lang="en-GB" dirty="0" smtClean="0"/>
          </a:p>
          <a:p>
            <a:endParaRPr lang="en-GB" dirty="0" smtClean="0"/>
          </a:p>
          <a:p>
            <a:r>
              <a:rPr lang="en-GB" dirty="0" smtClean="0"/>
              <a:t>a</a:t>
            </a:r>
            <a:r>
              <a:rPr lang="en-GB" dirty="0"/>
              <a:t>) They would have used all their energy reserves and would effectively  </a:t>
            </a:r>
          </a:p>
          <a:p>
            <a:r>
              <a:rPr lang="en-GB" dirty="0"/>
              <a:t>     </a:t>
            </a:r>
            <a:r>
              <a:rPr lang="en-GB" dirty="0" smtClean="0"/>
              <a:t>‘</a:t>
            </a:r>
            <a:r>
              <a:rPr lang="en-GB" dirty="0"/>
              <a:t>starve’ to death.</a:t>
            </a:r>
          </a:p>
          <a:p>
            <a:endParaRPr lang="en-GB" dirty="0"/>
          </a:p>
          <a:p>
            <a:r>
              <a:rPr lang="en-GB" dirty="0"/>
              <a:t>b) </a:t>
            </a:r>
            <a:r>
              <a:rPr lang="en-GB" dirty="0" smtClean="0"/>
              <a:t>Leg </a:t>
            </a:r>
            <a:r>
              <a:rPr lang="en-GB" dirty="0"/>
              <a:t>muscles </a:t>
            </a:r>
            <a:r>
              <a:rPr lang="en-GB" dirty="0" smtClean="0"/>
              <a:t>reflex </a:t>
            </a:r>
            <a:r>
              <a:rPr lang="en-GB" dirty="0"/>
              <a:t>cause the toes to grip tightly and do not relax.  (Or </a:t>
            </a:r>
          </a:p>
          <a:p>
            <a:r>
              <a:rPr lang="en-GB" dirty="0"/>
              <a:t>    similar!)</a:t>
            </a:r>
          </a:p>
          <a:p>
            <a:endParaRPr lang="en-GB" dirty="0"/>
          </a:p>
          <a:p>
            <a:r>
              <a:rPr lang="en-GB" dirty="0"/>
              <a:t>c) </a:t>
            </a:r>
            <a:r>
              <a:rPr lang="en-GB" dirty="0" smtClean="0"/>
              <a:t>Shiver</a:t>
            </a:r>
            <a:endParaRPr lang="en-GB" dirty="0"/>
          </a:p>
        </p:txBody>
      </p:sp>
      <p:sp>
        <p:nvSpPr>
          <p:cNvPr id="4" name="Rectangle 3"/>
          <p:cNvSpPr/>
          <p:nvPr/>
        </p:nvSpPr>
        <p:spPr>
          <a:xfrm>
            <a:off x="758302" y="3969690"/>
            <a:ext cx="7373202" cy="2585323"/>
          </a:xfrm>
          <a:prstGeom prst="rect">
            <a:avLst/>
          </a:prstGeom>
        </p:spPr>
        <p:txBody>
          <a:bodyPr wrap="square">
            <a:spAutoFit/>
          </a:bodyPr>
          <a:lstStyle/>
          <a:p>
            <a:r>
              <a:rPr lang="en-GB" dirty="0" smtClean="0"/>
              <a:t>Q12</a:t>
            </a:r>
          </a:p>
          <a:p>
            <a:endParaRPr lang="en-GB" dirty="0"/>
          </a:p>
          <a:p>
            <a:r>
              <a:rPr lang="en-GB" dirty="0" smtClean="0"/>
              <a:t>Roots </a:t>
            </a:r>
            <a:r>
              <a:rPr lang="en-GB" dirty="0"/>
              <a:t>on the unfavourable side die and wither, the tree leans towards the </a:t>
            </a:r>
          </a:p>
          <a:p>
            <a:r>
              <a:rPr lang="en-GB" dirty="0" smtClean="0"/>
              <a:t>favourable </a:t>
            </a:r>
            <a:r>
              <a:rPr lang="en-GB" dirty="0"/>
              <a:t>conditions and grows new roots on that side, as these become </a:t>
            </a:r>
          </a:p>
          <a:p>
            <a:r>
              <a:rPr lang="en-GB" dirty="0" smtClean="0"/>
              <a:t>firm </a:t>
            </a:r>
            <a:r>
              <a:rPr lang="en-GB" dirty="0"/>
              <a:t>and support the tree, more roots on the unfavourable side die, and </a:t>
            </a:r>
            <a:r>
              <a:rPr lang="en-GB" dirty="0" smtClean="0"/>
              <a:t>so</a:t>
            </a:r>
          </a:p>
          <a:p>
            <a:r>
              <a:rPr lang="en-GB" dirty="0" smtClean="0"/>
              <a:t>on </a:t>
            </a:r>
            <a:r>
              <a:rPr lang="en-GB" dirty="0"/>
              <a:t>over several years (Or Similar!). This is probably not as effective as </a:t>
            </a:r>
          </a:p>
          <a:p>
            <a:r>
              <a:rPr lang="en-GB" dirty="0" smtClean="0"/>
              <a:t>some </a:t>
            </a:r>
            <a:r>
              <a:rPr lang="en-GB" dirty="0"/>
              <a:t>observers have suggested, but makes for an interesting insight </a:t>
            </a:r>
            <a:r>
              <a:rPr lang="en-GB" dirty="0" smtClean="0"/>
              <a:t>into </a:t>
            </a:r>
            <a:r>
              <a:rPr lang="en-GB" dirty="0"/>
              <a:t>plant evolution!</a:t>
            </a:r>
          </a:p>
          <a:p>
            <a:endParaRPr lang="en-GB" dirty="0"/>
          </a:p>
        </p:txBody>
      </p:sp>
    </p:spTree>
    <p:extLst>
      <p:ext uri="{BB962C8B-B14F-4D97-AF65-F5344CB8AC3E}">
        <p14:creationId xmlns:p14="http://schemas.microsoft.com/office/powerpoint/2010/main" val="28476303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49638" y="377096"/>
            <a:ext cx="1851546"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spcAft>
                <a:spcPts val="0"/>
              </a:spcAft>
            </a:pPr>
            <a:r>
              <a:rPr lang="en-GB" sz="2800" b="1" dirty="0" smtClean="0">
                <a:ea typeface="Times New Roman" panose="02020603050405020304" pitchFamily="18" charset="0"/>
              </a:rPr>
              <a:t>ANSWERS</a:t>
            </a:r>
            <a:endParaRPr lang="en-GB" sz="2800" dirty="0">
              <a:effectLst/>
              <a:ea typeface="Times New Roman" panose="02020603050405020304" pitchFamily="18" charset="0"/>
            </a:endParaRPr>
          </a:p>
        </p:txBody>
      </p:sp>
      <p:cxnSp>
        <p:nvCxnSpPr>
          <p:cNvPr id="10" name="Straight Connector 9"/>
          <p:cNvCxnSpPr/>
          <p:nvPr/>
        </p:nvCxnSpPr>
        <p:spPr>
          <a:xfrm>
            <a:off x="1025287" y="2049440"/>
            <a:ext cx="7373203" cy="0"/>
          </a:xfrm>
          <a:prstGeom prst="line">
            <a:avLst/>
          </a:prstGeom>
        </p:spPr>
        <p:style>
          <a:lnRef idx="1">
            <a:schemeClr val="accent4"/>
          </a:lnRef>
          <a:fillRef idx="0">
            <a:schemeClr val="accent4"/>
          </a:fillRef>
          <a:effectRef idx="0">
            <a:schemeClr val="accent4"/>
          </a:effectRef>
          <a:fontRef idx="minor">
            <a:schemeClr val="tx1"/>
          </a:fontRef>
        </p:style>
      </p:cxnSp>
      <p:sp>
        <p:nvSpPr>
          <p:cNvPr id="2" name="Rectangle 1"/>
          <p:cNvSpPr/>
          <p:nvPr/>
        </p:nvSpPr>
        <p:spPr>
          <a:xfrm>
            <a:off x="928048" y="2413338"/>
            <a:ext cx="7470442" cy="2862323"/>
          </a:xfrm>
          <a:prstGeom prst="rect">
            <a:avLst/>
          </a:prstGeom>
        </p:spPr>
        <p:txBody>
          <a:bodyPr wrap="square">
            <a:spAutoFit/>
          </a:bodyPr>
          <a:lstStyle/>
          <a:p>
            <a:r>
              <a:rPr lang="en-GB" dirty="0"/>
              <a:t>Q13    </a:t>
            </a:r>
            <a:endParaRPr lang="en-GB" dirty="0" smtClean="0"/>
          </a:p>
          <a:p>
            <a:endParaRPr lang="en-GB" dirty="0"/>
          </a:p>
          <a:p>
            <a:r>
              <a:rPr lang="en-GB" dirty="0" smtClean="0"/>
              <a:t>a</a:t>
            </a:r>
            <a:r>
              <a:rPr lang="en-GB" dirty="0"/>
              <a:t>) </a:t>
            </a:r>
            <a:r>
              <a:rPr lang="en-GB" dirty="0" smtClean="0"/>
              <a:t>Fibre-optic</a:t>
            </a:r>
            <a:endParaRPr lang="en-GB" dirty="0"/>
          </a:p>
          <a:p>
            <a:r>
              <a:rPr lang="en-GB" dirty="0"/>
              <a:t> 	</a:t>
            </a:r>
            <a:endParaRPr lang="en-GB" dirty="0" smtClean="0"/>
          </a:p>
          <a:p>
            <a:r>
              <a:rPr lang="en-GB" dirty="0" smtClean="0"/>
              <a:t>b</a:t>
            </a:r>
            <a:r>
              <a:rPr lang="en-GB" dirty="0"/>
              <a:t>) No wind as this would tangle the hanging threads and make it      </a:t>
            </a:r>
          </a:p>
          <a:p>
            <a:r>
              <a:rPr lang="en-GB" dirty="0"/>
              <a:t>     </a:t>
            </a:r>
            <a:r>
              <a:rPr lang="en-GB" dirty="0" smtClean="0"/>
              <a:t>impossible </a:t>
            </a:r>
            <a:r>
              <a:rPr lang="en-GB" dirty="0"/>
              <a:t>to haul in the </a:t>
            </a:r>
            <a:r>
              <a:rPr lang="en-GB" dirty="0" smtClean="0"/>
              <a:t>prey</a:t>
            </a:r>
          </a:p>
          <a:p>
            <a:endParaRPr lang="en-GB" dirty="0"/>
          </a:p>
          <a:p>
            <a:r>
              <a:rPr lang="en-GB" dirty="0"/>
              <a:t>c) They only act in this way when prey is in short supply and the maggot </a:t>
            </a:r>
          </a:p>
          <a:p>
            <a:r>
              <a:rPr lang="en-GB" dirty="0"/>
              <a:t>    could </a:t>
            </a:r>
            <a:r>
              <a:rPr lang="en-GB" dirty="0" smtClean="0"/>
              <a:t>starve, much as tadpoles eat each other if food is in short supply, it makes good ecological sense.</a:t>
            </a:r>
            <a:endParaRPr lang="en-GB" dirty="0"/>
          </a:p>
        </p:txBody>
      </p:sp>
    </p:spTree>
    <p:extLst>
      <p:ext uri="{BB962C8B-B14F-4D97-AF65-F5344CB8AC3E}">
        <p14:creationId xmlns:p14="http://schemas.microsoft.com/office/powerpoint/2010/main" val="904491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51127" y="1801505"/>
            <a:ext cx="6496333" cy="3139321"/>
          </a:xfrm>
          <a:prstGeom prst="rect">
            <a:avLst/>
          </a:prstGeom>
          <a:noFill/>
        </p:spPr>
        <p:txBody>
          <a:bodyPr wrap="square" rtlCol="0">
            <a:spAutoFit/>
          </a:bodyPr>
          <a:lstStyle/>
          <a:p>
            <a:r>
              <a:rPr lang="en-US" dirty="0" smtClean="0"/>
              <a:t>Slide 3 shows a </a:t>
            </a:r>
            <a:r>
              <a:rPr lang="en-US" dirty="0"/>
              <a:t>mule deer </a:t>
            </a:r>
            <a:r>
              <a:rPr lang="en-US" i="1" dirty="0" err="1" smtClean="0"/>
              <a:t>Odocoilus</a:t>
            </a:r>
            <a:r>
              <a:rPr lang="en-US" i="1" dirty="0" smtClean="0"/>
              <a:t> </a:t>
            </a:r>
            <a:r>
              <a:rPr lang="en-US" i="1" dirty="0" err="1" smtClean="0"/>
              <a:t>hemionus</a:t>
            </a:r>
            <a:r>
              <a:rPr lang="en-US" i="1" dirty="0" smtClean="0"/>
              <a:t>.  </a:t>
            </a:r>
            <a:r>
              <a:rPr lang="en-US" dirty="0"/>
              <a:t>It is a prey animal.  There are several predators in its habitat in the USA that could make a meal of this deer.  </a:t>
            </a:r>
            <a:endParaRPr lang="en-US" dirty="0" smtClean="0"/>
          </a:p>
          <a:p>
            <a:endParaRPr lang="en-US" dirty="0" smtClean="0"/>
          </a:p>
          <a:p>
            <a:r>
              <a:rPr lang="en-US" dirty="0" smtClean="0"/>
              <a:t>Wolves </a:t>
            </a:r>
            <a:r>
              <a:rPr lang="en-US" dirty="0"/>
              <a:t>hunt in packs and rely on stamina to chase their prey down.  Lynx are lone hunters who rely on stealth to approach close to their prey before pouncing.  Bears are heavy and powerful and rely on short bursts of speed to catch their prey.  </a:t>
            </a:r>
            <a:endParaRPr lang="en-US" dirty="0" smtClean="0"/>
          </a:p>
          <a:p>
            <a:endParaRPr lang="en-GB" dirty="0"/>
          </a:p>
          <a:p>
            <a:r>
              <a:rPr lang="en-US" dirty="0"/>
              <a:t>Which predator do you think is of particular risk to this deer and give a reason for your answer?</a:t>
            </a:r>
            <a:endParaRPr lang="en-GB" dirty="0"/>
          </a:p>
        </p:txBody>
      </p:sp>
      <p:sp>
        <p:nvSpPr>
          <p:cNvPr id="8" name="TextBox 7"/>
          <p:cNvSpPr txBox="1"/>
          <p:nvPr/>
        </p:nvSpPr>
        <p:spPr>
          <a:xfrm>
            <a:off x="3254990" y="477670"/>
            <a:ext cx="2688609"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3200" dirty="0" smtClean="0"/>
              <a:t>Question 2</a:t>
            </a:r>
            <a:endParaRPr lang="en-GB" sz="3200" dirty="0"/>
          </a:p>
        </p:txBody>
      </p:sp>
      <p:sp>
        <p:nvSpPr>
          <p:cNvPr id="4" name="Rectangle 3"/>
          <p:cNvSpPr/>
          <p:nvPr/>
        </p:nvSpPr>
        <p:spPr>
          <a:xfrm>
            <a:off x="7242163" y="539224"/>
            <a:ext cx="1055674" cy="46166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lvl="0"/>
            <a:r>
              <a:rPr lang="en-US" sz="2400" dirty="0" smtClean="0">
                <a:solidFill>
                  <a:srgbClr val="66FF66"/>
                </a:solidFill>
              </a:rPr>
              <a:t>1 Point</a:t>
            </a:r>
            <a:endParaRPr lang="en-GB" sz="2400" dirty="0">
              <a:solidFill>
                <a:srgbClr val="66FF66"/>
              </a:solidFill>
            </a:endParaRPr>
          </a:p>
        </p:txBody>
      </p:sp>
    </p:spTree>
    <p:extLst>
      <p:ext uri="{BB962C8B-B14F-4D97-AF65-F5344CB8AC3E}">
        <p14:creationId xmlns:p14="http://schemas.microsoft.com/office/powerpoint/2010/main" val="19341169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49638" y="377096"/>
            <a:ext cx="1851546"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spcAft>
                <a:spcPts val="0"/>
              </a:spcAft>
            </a:pPr>
            <a:r>
              <a:rPr lang="en-GB" sz="2800" b="1" dirty="0" smtClean="0">
                <a:ea typeface="Times New Roman" panose="02020603050405020304" pitchFamily="18" charset="0"/>
              </a:rPr>
              <a:t>ANSWERS</a:t>
            </a:r>
            <a:endParaRPr lang="en-GB" sz="2800" dirty="0">
              <a:effectLst/>
              <a:ea typeface="Times New Roman" panose="02020603050405020304" pitchFamily="18" charset="0"/>
            </a:endParaRPr>
          </a:p>
        </p:txBody>
      </p:sp>
      <p:cxnSp>
        <p:nvCxnSpPr>
          <p:cNvPr id="10" name="Straight Connector 9"/>
          <p:cNvCxnSpPr/>
          <p:nvPr/>
        </p:nvCxnSpPr>
        <p:spPr>
          <a:xfrm>
            <a:off x="765979" y="3264091"/>
            <a:ext cx="7373203" cy="0"/>
          </a:xfrm>
          <a:prstGeom prst="line">
            <a:avLst/>
          </a:prstGeom>
        </p:spPr>
        <p:style>
          <a:lnRef idx="1">
            <a:schemeClr val="accent4"/>
          </a:lnRef>
          <a:fillRef idx="0">
            <a:schemeClr val="accent4"/>
          </a:fillRef>
          <a:effectRef idx="0">
            <a:schemeClr val="accent4"/>
          </a:effectRef>
          <a:fontRef idx="minor">
            <a:schemeClr val="tx1"/>
          </a:fontRef>
        </p:style>
      </p:cxnSp>
      <p:sp>
        <p:nvSpPr>
          <p:cNvPr id="2" name="Rectangle 1"/>
          <p:cNvSpPr/>
          <p:nvPr/>
        </p:nvSpPr>
        <p:spPr>
          <a:xfrm>
            <a:off x="669593" y="1205040"/>
            <a:ext cx="7811636" cy="1754327"/>
          </a:xfrm>
          <a:prstGeom prst="rect">
            <a:avLst/>
          </a:prstGeom>
        </p:spPr>
        <p:txBody>
          <a:bodyPr wrap="square">
            <a:spAutoFit/>
          </a:bodyPr>
          <a:lstStyle/>
          <a:p>
            <a:r>
              <a:rPr lang="en-GB" dirty="0"/>
              <a:t>Q14	</a:t>
            </a:r>
            <a:endParaRPr lang="en-GB" dirty="0" smtClean="0"/>
          </a:p>
          <a:p>
            <a:endParaRPr lang="en-GB" dirty="0"/>
          </a:p>
          <a:p>
            <a:r>
              <a:rPr lang="en-GB" dirty="0" smtClean="0"/>
              <a:t>Possibly (only possibly!) </a:t>
            </a:r>
            <a:r>
              <a:rPr lang="en-GB" dirty="0"/>
              <a:t>it enables it to open its beak in the limited space under a stone </a:t>
            </a:r>
            <a:r>
              <a:rPr lang="en-GB" dirty="0" smtClean="0"/>
              <a:t>(</a:t>
            </a:r>
            <a:r>
              <a:rPr lang="en-GB" dirty="0"/>
              <a:t>there is more space available side to side under a stone than there is up </a:t>
            </a:r>
          </a:p>
          <a:p>
            <a:r>
              <a:rPr lang="en-GB" dirty="0"/>
              <a:t> </a:t>
            </a:r>
            <a:r>
              <a:rPr lang="en-GB" dirty="0" smtClean="0"/>
              <a:t>and </a:t>
            </a:r>
            <a:r>
              <a:rPr lang="en-GB" dirty="0"/>
              <a:t>down!)  </a:t>
            </a:r>
            <a:r>
              <a:rPr lang="en-GB" dirty="0" smtClean="0"/>
              <a:t>OR </a:t>
            </a:r>
            <a:r>
              <a:rPr lang="en-GB" dirty="0"/>
              <a:t>It enables it to see under a stone as one eye is close to the ground as the </a:t>
            </a:r>
            <a:r>
              <a:rPr lang="en-GB" dirty="0" smtClean="0"/>
              <a:t>stone </a:t>
            </a:r>
            <a:r>
              <a:rPr lang="en-GB" dirty="0"/>
              <a:t>is </a:t>
            </a:r>
            <a:r>
              <a:rPr lang="en-GB" dirty="0" smtClean="0"/>
              <a:t>lifted. Not </a:t>
            </a:r>
            <a:r>
              <a:rPr lang="en-GB" dirty="0"/>
              <a:t>really known for sure so any logical answer!</a:t>
            </a:r>
          </a:p>
        </p:txBody>
      </p:sp>
      <p:sp>
        <p:nvSpPr>
          <p:cNvPr id="3" name="Rectangle 2"/>
          <p:cNvSpPr/>
          <p:nvPr/>
        </p:nvSpPr>
        <p:spPr>
          <a:xfrm>
            <a:off x="765979" y="3580149"/>
            <a:ext cx="7373203" cy="2862323"/>
          </a:xfrm>
          <a:prstGeom prst="rect">
            <a:avLst/>
          </a:prstGeom>
        </p:spPr>
        <p:txBody>
          <a:bodyPr wrap="square">
            <a:spAutoFit/>
          </a:bodyPr>
          <a:lstStyle/>
          <a:p>
            <a:r>
              <a:rPr lang="en-GB" dirty="0"/>
              <a:t>Q15	</a:t>
            </a:r>
            <a:endParaRPr lang="en-GB" dirty="0" smtClean="0"/>
          </a:p>
          <a:p>
            <a:endParaRPr lang="en-GB" dirty="0"/>
          </a:p>
          <a:p>
            <a:r>
              <a:rPr lang="en-GB" dirty="0" smtClean="0"/>
              <a:t>a</a:t>
            </a:r>
            <a:r>
              <a:rPr lang="en-GB" dirty="0"/>
              <a:t>)  </a:t>
            </a:r>
            <a:endParaRPr lang="en-GB" dirty="0" smtClean="0"/>
          </a:p>
          <a:p>
            <a:endParaRPr lang="en-GB" dirty="0"/>
          </a:p>
          <a:p>
            <a:r>
              <a:rPr lang="en-GB" dirty="0" smtClean="0"/>
              <a:t>Blood </a:t>
            </a:r>
            <a:r>
              <a:rPr lang="en-GB" dirty="0"/>
              <a:t>is </a:t>
            </a:r>
            <a:r>
              <a:rPr lang="en-GB" dirty="0" smtClean="0"/>
              <a:t>pumped from the cephalothorax  </a:t>
            </a:r>
            <a:r>
              <a:rPr lang="en-GB" dirty="0"/>
              <a:t>into the legs extending them under hydraulic pressure</a:t>
            </a:r>
          </a:p>
          <a:p>
            <a:endParaRPr lang="en-GB" dirty="0"/>
          </a:p>
          <a:p>
            <a:r>
              <a:rPr lang="en-GB" dirty="0"/>
              <a:t>b) </a:t>
            </a:r>
            <a:endParaRPr lang="en-GB" dirty="0" smtClean="0"/>
          </a:p>
          <a:p>
            <a:r>
              <a:rPr lang="en-GB" dirty="0" smtClean="0"/>
              <a:t>These </a:t>
            </a:r>
            <a:r>
              <a:rPr lang="en-GB" dirty="0"/>
              <a:t>male spiders are brightly coloured which is probably related to </a:t>
            </a:r>
            <a:r>
              <a:rPr lang="en-GB" dirty="0" smtClean="0"/>
              <a:t>mating </a:t>
            </a:r>
            <a:r>
              <a:rPr lang="en-GB" dirty="0"/>
              <a:t>behaviour and so the females must be able to see colour</a:t>
            </a:r>
          </a:p>
        </p:txBody>
      </p:sp>
    </p:spTree>
    <p:extLst>
      <p:ext uri="{BB962C8B-B14F-4D97-AF65-F5344CB8AC3E}">
        <p14:creationId xmlns:p14="http://schemas.microsoft.com/office/powerpoint/2010/main" val="7596459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2507" y="2697540"/>
            <a:ext cx="3207929" cy="923330"/>
          </a:xfrm>
          <a:prstGeom prst="rect">
            <a:avLst/>
          </a:prstGeom>
          <a:noFill/>
        </p:spPr>
        <p:txBody>
          <a:bodyPr wrap="none" rtlCol="0">
            <a:spAutoFit/>
          </a:bodyPr>
          <a:lstStyle/>
          <a:p>
            <a:r>
              <a:rPr lang="en-GB" sz="5400" dirty="0" smtClean="0">
                <a:latin typeface="Felix Titling" panose="04060505060202020A04" pitchFamily="82" charset="0"/>
              </a:rPr>
              <a:t>The End</a:t>
            </a:r>
            <a:endParaRPr lang="en-GB" sz="5400" dirty="0">
              <a:latin typeface="Felix Titling" panose="04060505060202020A04" pitchFamily="82" charset="0"/>
            </a:endParaRPr>
          </a:p>
        </p:txBody>
      </p:sp>
    </p:spTree>
    <p:extLst>
      <p:ext uri="{BB962C8B-B14F-4D97-AF65-F5344CB8AC3E}">
        <p14:creationId xmlns:p14="http://schemas.microsoft.com/office/powerpoint/2010/main" val="10101170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sz="2000" dirty="0" smtClean="0"/>
              <a:t>This quiz/presentation is protected by international copyright laws. It may be used, distributed and copied entire for educational/not for profit use without permission from the owner. Use of parts of the quiz or of individual images will require permission.</a:t>
            </a:r>
          </a:p>
          <a:p>
            <a:r>
              <a:rPr lang="en-US" sz="2000" dirty="0" smtClean="0"/>
              <a:t>All such </a:t>
            </a:r>
            <a:r>
              <a:rPr lang="en-US" sz="2000" dirty="0" err="1" smtClean="0"/>
              <a:t>useage</a:t>
            </a:r>
            <a:r>
              <a:rPr lang="en-US" sz="2000" dirty="0" smtClean="0"/>
              <a:t> and copies of images must carry credit and acknowledgement to Michael </a:t>
            </a:r>
            <a:r>
              <a:rPr lang="en-US" sz="2000" dirty="0" err="1" smtClean="0"/>
              <a:t>Clapham</a:t>
            </a:r>
            <a:r>
              <a:rPr lang="en-US" sz="2000" dirty="0" smtClean="0"/>
              <a:t> email: </a:t>
            </a:r>
            <a:r>
              <a:rPr lang="en-US" sz="2000" dirty="0" err="1" smtClean="0"/>
              <a:t>mclclapham@gmail.com</a:t>
            </a:r>
            <a:endParaRPr lang="en-US" sz="2000" dirty="0" smtClean="0"/>
          </a:p>
          <a:p>
            <a:r>
              <a:rPr lang="en-US" sz="2000" dirty="0" smtClean="0"/>
              <a:t>Distribution or copying or any other use in a commercial or for profit context without written permission of the owner is prohibited.</a:t>
            </a:r>
          </a:p>
          <a:p>
            <a:r>
              <a:rPr lang="en-US" sz="2000" dirty="0" smtClean="0"/>
              <a:t>Michael </a:t>
            </a:r>
            <a:r>
              <a:rPr lang="en-US" sz="2000" dirty="0" err="1" smtClean="0"/>
              <a:t>Clapham</a:t>
            </a:r>
            <a:r>
              <a:rPr lang="en-US" sz="2000" smtClean="0"/>
              <a:t> </a:t>
            </a:r>
            <a:r>
              <a:rPr lang="en-US" sz="2000"/>
              <a:t>©2021</a:t>
            </a:r>
            <a:endParaRPr lang="en-US" sz="2000" dirty="0" smtClean="0"/>
          </a:p>
          <a:p>
            <a:r>
              <a:rPr lang="en-US" sz="2000" dirty="0" smtClean="0"/>
              <a:t>The images are low resolution versions of high resolution photographs. These can be purchased from Michael </a:t>
            </a:r>
            <a:r>
              <a:rPr lang="en-US" sz="2000" dirty="0" err="1" smtClean="0"/>
              <a:t>Clapham</a:t>
            </a:r>
            <a:r>
              <a:rPr lang="en-US" sz="2000" dirty="0" smtClean="0"/>
              <a:t> by emailing </a:t>
            </a:r>
            <a:r>
              <a:rPr lang="en-US" sz="2000" dirty="0" err="1" smtClean="0"/>
              <a:t>mclclapham@gmail.com</a:t>
            </a:r>
            <a:endParaRPr lang="en-US" sz="2000" dirty="0" smtClean="0"/>
          </a:p>
          <a:p>
            <a:endParaRPr lang="en-US" dirty="0" smtClean="0"/>
          </a:p>
          <a:p>
            <a:endParaRPr lang="en-US" dirty="0"/>
          </a:p>
        </p:txBody>
      </p:sp>
    </p:spTree>
    <p:extLst>
      <p:ext uri="{BB962C8B-B14F-4D97-AF65-F5344CB8AC3E}">
        <p14:creationId xmlns:p14="http://schemas.microsoft.com/office/powerpoint/2010/main" val="41210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_DSC5282.jpg"/>
          <p:cNvPicPr>
            <a:picLocks noGrp="1" noChangeAspect="1"/>
          </p:cNvPicPr>
          <p:nvPr>
            <p:ph idx="1"/>
          </p:nvPr>
        </p:nvPicPr>
        <p:blipFill>
          <a:blip r:embed="rId2" cstate="email">
            <a:extLst>
              <a:ext uri="{28A0092B-C50C-407E-A947-70E740481C1C}">
                <a14:useLocalDpi xmlns:a14="http://schemas.microsoft.com/office/drawing/2010/main" val="0"/>
              </a:ext>
            </a:extLst>
          </a:blip>
          <a:srcRect t="8742" b="8742"/>
          <a:stretch>
            <a:fillRect/>
          </a:stretch>
        </p:blipFill>
        <p:spPr>
          <a:xfrm>
            <a:off x="311809" y="1023582"/>
            <a:ext cx="8586284" cy="4722126"/>
          </a:xfrm>
        </p:spPr>
      </p:pic>
    </p:spTree>
    <p:extLst>
      <p:ext uri="{BB962C8B-B14F-4D97-AF65-F5344CB8AC3E}">
        <p14:creationId xmlns:p14="http://schemas.microsoft.com/office/powerpoint/2010/main" val="2538525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9903" y="1897039"/>
            <a:ext cx="8338782" cy="3139321"/>
          </a:xfrm>
          <a:prstGeom prst="rect">
            <a:avLst/>
          </a:prstGeom>
          <a:noFill/>
        </p:spPr>
        <p:txBody>
          <a:bodyPr wrap="square" rtlCol="0">
            <a:spAutoFit/>
          </a:bodyPr>
          <a:lstStyle/>
          <a:p>
            <a:r>
              <a:rPr lang="en-US" dirty="0" smtClean="0"/>
              <a:t>The deer species from Q1 and 2 have ‘antlers’ which grow new each year and are shed after the breeding season, this next animal </a:t>
            </a:r>
            <a:r>
              <a:rPr lang="en-US" dirty="0"/>
              <a:t>is a large antelope, a male Kudu from Africa, </a:t>
            </a:r>
            <a:r>
              <a:rPr lang="en-US" i="1" dirty="0" err="1"/>
              <a:t>Tragelaphus</a:t>
            </a:r>
            <a:r>
              <a:rPr lang="en-US" i="1" dirty="0"/>
              <a:t> </a:t>
            </a:r>
            <a:r>
              <a:rPr lang="en-US" i="1" dirty="0" err="1" smtClean="0"/>
              <a:t>strepsicerus</a:t>
            </a:r>
            <a:r>
              <a:rPr lang="en-US" i="1" dirty="0" smtClean="0"/>
              <a:t>, it has ‘horns’ which are never shed and stay with the animal all of its life</a:t>
            </a:r>
            <a:r>
              <a:rPr lang="en-US" dirty="0" smtClean="0"/>
              <a:t>.  These impressive horns </a:t>
            </a:r>
            <a:r>
              <a:rPr lang="en-US" dirty="0"/>
              <a:t>consist of a bony core covered by a keratin ‘sheath’.  Soon after death the sheath becomes ‘detached’ from the core, and in the straight horns of some antelopes, this sheath can be removed and replaced easily like a dagger in a sheath.</a:t>
            </a:r>
            <a:endParaRPr lang="en-GB" dirty="0"/>
          </a:p>
          <a:p>
            <a:r>
              <a:rPr lang="en-US" dirty="0"/>
              <a:t> </a:t>
            </a:r>
            <a:endParaRPr lang="en-GB" dirty="0"/>
          </a:p>
          <a:p>
            <a:r>
              <a:rPr lang="en-US" dirty="0"/>
              <a:t>Observe the slide and decide whether or not you think the keratin sheath of the Kudu’s horns can be removed and replaced in the same way.  To get the point give a reason for your decision based on the </a:t>
            </a:r>
            <a:r>
              <a:rPr lang="en-US" b="1" dirty="0"/>
              <a:t>exact shape</a:t>
            </a:r>
            <a:r>
              <a:rPr lang="en-US" dirty="0"/>
              <a:t> of the horns!</a:t>
            </a:r>
            <a:endParaRPr lang="en-GB" dirty="0"/>
          </a:p>
        </p:txBody>
      </p:sp>
      <p:sp>
        <p:nvSpPr>
          <p:cNvPr id="8" name="TextBox 7"/>
          <p:cNvSpPr txBox="1"/>
          <p:nvPr/>
        </p:nvSpPr>
        <p:spPr>
          <a:xfrm>
            <a:off x="3254990" y="477670"/>
            <a:ext cx="2688609"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3200" dirty="0" smtClean="0"/>
              <a:t>Question 3</a:t>
            </a:r>
            <a:endParaRPr lang="en-GB" sz="3200" dirty="0"/>
          </a:p>
        </p:txBody>
      </p:sp>
      <p:sp>
        <p:nvSpPr>
          <p:cNvPr id="4" name="Rectangle 3"/>
          <p:cNvSpPr/>
          <p:nvPr/>
        </p:nvSpPr>
        <p:spPr>
          <a:xfrm>
            <a:off x="7242163" y="539224"/>
            <a:ext cx="1055674" cy="46166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lvl="0"/>
            <a:r>
              <a:rPr lang="en-US" sz="2400" dirty="0" smtClean="0">
                <a:solidFill>
                  <a:srgbClr val="66FF66"/>
                </a:solidFill>
              </a:rPr>
              <a:t>1 Point</a:t>
            </a:r>
            <a:endParaRPr lang="en-GB" sz="2400" dirty="0">
              <a:solidFill>
                <a:srgbClr val="66FF66"/>
              </a:solidFill>
            </a:endParaRPr>
          </a:p>
        </p:txBody>
      </p:sp>
    </p:spTree>
    <p:extLst>
      <p:ext uri="{BB962C8B-B14F-4D97-AF65-F5344CB8AC3E}">
        <p14:creationId xmlns:p14="http://schemas.microsoft.com/office/powerpoint/2010/main" val="137005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008 - Version 2.jpg"/>
          <p:cNvPicPr>
            <a:picLocks noChangeAspect="1"/>
          </p:cNvPicPr>
          <p:nvPr/>
        </p:nvPicPr>
        <p:blipFill>
          <a:blip r:embed="rId2" cstate="email">
            <a:extLst>
              <a:ext uri="{28A0092B-C50C-407E-A947-70E740481C1C}">
                <a14:useLocalDpi xmlns:a14="http://schemas.microsoft.com/office/drawing/2010/main" val="0"/>
              </a:ext>
            </a:extLst>
          </a:blip>
          <a:srcRect l="-12057" r="-12057"/>
          <a:stretch>
            <a:fillRect/>
          </a:stretch>
        </p:blipFill>
        <p:spPr>
          <a:xfrm>
            <a:off x="163773" y="926882"/>
            <a:ext cx="8845416" cy="4864638"/>
          </a:xfrm>
          <a:prstGeom prst="rect">
            <a:avLst/>
          </a:prstGeom>
        </p:spPr>
      </p:pic>
    </p:spTree>
    <p:extLst>
      <p:ext uri="{BB962C8B-B14F-4D97-AF65-F5344CB8AC3E}">
        <p14:creationId xmlns:p14="http://schemas.microsoft.com/office/powerpoint/2010/main" val="752246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25767</TotalTime>
  <Words>2219</Words>
  <Application>Microsoft Office PowerPoint</Application>
  <PresentationFormat>On-screen Show (4:3)</PresentationFormat>
  <Paragraphs>200</Paragraphs>
  <Slides>62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vt:lpstr>
      <vt:lpstr>Felix Titling</vt:lpstr>
      <vt:lpstr>Impact</vt:lpstr>
      <vt:lpstr>Times New Roman</vt:lpstr>
      <vt:lpstr> Black </vt:lpstr>
      <vt:lpstr>The Royal Society of Biology North Western Branch</vt:lpstr>
      <vt:lpstr>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mac</dc:creator>
  <cp:lastModifiedBy>Jean Wilson</cp:lastModifiedBy>
  <cp:revision>62</cp:revision>
  <cp:lastPrinted>2021-02-18T16:57:36Z</cp:lastPrinted>
  <dcterms:created xsi:type="dcterms:W3CDTF">2020-11-23T16:19:00Z</dcterms:created>
  <dcterms:modified xsi:type="dcterms:W3CDTF">2021-02-19T15:00:41Z</dcterms:modified>
</cp:coreProperties>
</file>