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4" r:id="rId3"/>
    <p:sldId id="277" r:id="rId4"/>
    <p:sldId id="272" r:id="rId5"/>
    <p:sldId id="274" r:id="rId6"/>
    <p:sldId id="273" r:id="rId7"/>
    <p:sldId id="275" r:id="rId8"/>
    <p:sldId id="266" r:id="rId9"/>
    <p:sldId id="267" r:id="rId10"/>
    <p:sldId id="259" r:id="rId11"/>
    <p:sldId id="265" r:id="rId12"/>
    <p:sldId id="268" r:id="rId13"/>
    <p:sldId id="276" r:id="rId14"/>
    <p:sldId id="257" r:id="rId15"/>
    <p:sldId id="269" r:id="rId16"/>
    <p:sldId id="260" r:id="rId17"/>
    <p:sldId id="270" r:id="rId18"/>
    <p:sldId id="27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843"/>
    <p:restoredTop sz="96132"/>
  </p:normalViewPr>
  <p:slideViewPr>
    <p:cSldViewPr snapToGrid="0" snapToObjects="1">
      <p:cViewPr varScale="1">
        <p:scale>
          <a:sx n="93" d="100"/>
          <a:sy n="93" d="100"/>
        </p:scale>
        <p:origin x="216" y="8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CA7CB-C5EF-C24E-ACEF-88AEF4B75F9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9773162-D6F1-554E-A21B-1BF2FE4E5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24C0AB38-3460-BA40-8445-FB51992A302B}"/>
              </a:ext>
            </a:extLst>
          </p:cNvPr>
          <p:cNvSpPr>
            <a:spLocks noGrp="1"/>
          </p:cNvSpPr>
          <p:nvPr>
            <p:ph type="dt" sz="half" idx="10"/>
          </p:nvPr>
        </p:nvSpPr>
        <p:spPr/>
        <p:txBody>
          <a:bodyPr/>
          <a:lstStyle/>
          <a:p>
            <a:fld id="{43A66D0F-AE99-E945-AD08-7AF96CF6FD4D}" type="datetimeFigureOut">
              <a:rPr lang="en-US" smtClean="0"/>
              <a:t>1/11/22</a:t>
            </a:fld>
            <a:endParaRPr lang="en-US" dirty="0"/>
          </a:p>
        </p:txBody>
      </p:sp>
      <p:sp>
        <p:nvSpPr>
          <p:cNvPr id="5" name="Footer Placeholder 4">
            <a:extLst>
              <a:ext uri="{FF2B5EF4-FFF2-40B4-BE49-F238E27FC236}">
                <a16:creationId xmlns:a16="http://schemas.microsoft.com/office/drawing/2014/main" id="{1F33FE9E-B20B-3C49-8AB9-C0C465FB26A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02FD2CB-579E-8449-8E1B-24A755DD73FD}"/>
              </a:ext>
            </a:extLst>
          </p:cNvPr>
          <p:cNvSpPr>
            <a:spLocks noGrp="1"/>
          </p:cNvSpPr>
          <p:nvPr>
            <p:ph type="sldNum" sz="quarter" idx="12"/>
          </p:nvPr>
        </p:nvSpPr>
        <p:spPr/>
        <p:txBody>
          <a:bodyPr/>
          <a:lstStyle/>
          <a:p>
            <a:fld id="{10211FE4-7E49-2D41-913F-C71ABD6E6533}" type="slidenum">
              <a:rPr lang="en-US" smtClean="0"/>
              <a:t>‹#›</a:t>
            </a:fld>
            <a:endParaRPr lang="en-US" dirty="0"/>
          </a:p>
        </p:txBody>
      </p:sp>
    </p:spTree>
    <p:extLst>
      <p:ext uri="{BB962C8B-B14F-4D97-AF65-F5344CB8AC3E}">
        <p14:creationId xmlns:p14="http://schemas.microsoft.com/office/powerpoint/2010/main" val="156341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B5D9C-E470-EE4E-B8DC-312ACD87FB6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7421D49-F844-FA40-B0A6-7DC18A37A1F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3502F27-B16F-7949-820D-4083C4798A00}"/>
              </a:ext>
            </a:extLst>
          </p:cNvPr>
          <p:cNvSpPr>
            <a:spLocks noGrp="1"/>
          </p:cNvSpPr>
          <p:nvPr>
            <p:ph type="dt" sz="half" idx="10"/>
          </p:nvPr>
        </p:nvSpPr>
        <p:spPr/>
        <p:txBody>
          <a:bodyPr/>
          <a:lstStyle/>
          <a:p>
            <a:fld id="{43A66D0F-AE99-E945-AD08-7AF96CF6FD4D}" type="datetimeFigureOut">
              <a:rPr lang="en-US" smtClean="0"/>
              <a:t>1/11/22</a:t>
            </a:fld>
            <a:endParaRPr lang="en-US" dirty="0"/>
          </a:p>
        </p:txBody>
      </p:sp>
      <p:sp>
        <p:nvSpPr>
          <p:cNvPr id="5" name="Footer Placeholder 4">
            <a:extLst>
              <a:ext uri="{FF2B5EF4-FFF2-40B4-BE49-F238E27FC236}">
                <a16:creationId xmlns:a16="http://schemas.microsoft.com/office/drawing/2014/main" id="{622EF8FC-8C73-EA41-9B87-FF688B4B289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61D45C-3C52-3349-9089-01D0848AA05F}"/>
              </a:ext>
            </a:extLst>
          </p:cNvPr>
          <p:cNvSpPr>
            <a:spLocks noGrp="1"/>
          </p:cNvSpPr>
          <p:nvPr>
            <p:ph type="sldNum" sz="quarter" idx="12"/>
          </p:nvPr>
        </p:nvSpPr>
        <p:spPr/>
        <p:txBody>
          <a:bodyPr/>
          <a:lstStyle/>
          <a:p>
            <a:fld id="{10211FE4-7E49-2D41-913F-C71ABD6E6533}" type="slidenum">
              <a:rPr lang="en-US" smtClean="0"/>
              <a:t>‹#›</a:t>
            </a:fld>
            <a:endParaRPr lang="en-US" dirty="0"/>
          </a:p>
        </p:txBody>
      </p:sp>
    </p:spTree>
    <p:extLst>
      <p:ext uri="{BB962C8B-B14F-4D97-AF65-F5344CB8AC3E}">
        <p14:creationId xmlns:p14="http://schemas.microsoft.com/office/powerpoint/2010/main" val="1642965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6ED895-0798-E348-8B7A-C61565392B7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8D5EAB0-CCD7-0141-9019-8205AEE17EB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8B87C36-69E9-2D4B-BDDC-3846E58637F8}"/>
              </a:ext>
            </a:extLst>
          </p:cNvPr>
          <p:cNvSpPr>
            <a:spLocks noGrp="1"/>
          </p:cNvSpPr>
          <p:nvPr>
            <p:ph type="dt" sz="half" idx="10"/>
          </p:nvPr>
        </p:nvSpPr>
        <p:spPr/>
        <p:txBody>
          <a:bodyPr/>
          <a:lstStyle/>
          <a:p>
            <a:fld id="{43A66D0F-AE99-E945-AD08-7AF96CF6FD4D}" type="datetimeFigureOut">
              <a:rPr lang="en-US" smtClean="0"/>
              <a:t>1/11/22</a:t>
            </a:fld>
            <a:endParaRPr lang="en-US" dirty="0"/>
          </a:p>
        </p:txBody>
      </p:sp>
      <p:sp>
        <p:nvSpPr>
          <p:cNvPr id="5" name="Footer Placeholder 4">
            <a:extLst>
              <a:ext uri="{FF2B5EF4-FFF2-40B4-BE49-F238E27FC236}">
                <a16:creationId xmlns:a16="http://schemas.microsoft.com/office/drawing/2014/main" id="{A5BA5229-D1CB-6546-A23F-F87CEFD3705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B7FCE52-BA53-7E44-BC78-3CD0F9487E5D}"/>
              </a:ext>
            </a:extLst>
          </p:cNvPr>
          <p:cNvSpPr>
            <a:spLocks noGrp="1"/>
          </p:cNvSpPr>
          <p:nvPr>
            <p:ph type="sldNum" sz="quarter" idx="12"/>
          </p:nvPr>
        </p:nvSpPr>
        <p:spPr/>
        <p:txBody>
          <a:bodyPr/>
          <a:lstStyle/>
          <a:p>
            <a:fld id="{10211FE4-7E49-2D41-913F-C71ABD6E6533}" type="slidenum">
              <a:rPr lang="en-US" smtClean="0"/>
              <a:t>‹#›</a:t>
            </a:fld>
            <a:endParaRPr lang="en-US" dirty="0"/>
          </a:p>
        </p:txBody>
      </p:sp>
    </p:spTree>
    <p:extLst>
      <p:ext uri="{BB962C8B-B14F-4D97-AF65-F5344CB8AC3E}">
        <p14:creationId xmlns:p14="http://schemas.microsoft.com/office/powerpoint/2010/main" val="303856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B3C0D-A8E2-6141-8778-1D681DA7F25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2F1891B-DE36-404D-B847-7EFB793E39C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BCDD73-CCA2-DB46-8271-78A51FB56584}"/>
              </a:ext>
            </a:extLst>
          </p:cNvPr>
          <p:cNvSpPr>
            <a:spLocks noGrp="1"/>
          </p:cNvSpPr>
          <p:nvPr>
            <p:ph type="dt" sz="half" idx="10"/>
          </p:nvPr>
        </p:nvSpPr>
        <p:spPr/>
        <p:txBody>
          <a:bodyPr/>
          <a:lstStyle/>
          <a:p>
            <a:fld id="{43A66D0F-AE99-E945-AD08-7AF96CF6FD4D}" type="datetimeFigureOut">
              <a:rPr lang="en-US" smtClean="0"/>
              <a:t>1/11/22</a:t>
            </a:fld>
            <a:endParaRPr lang="en-US" dirty="0"/>
          </a:p>
        </p:txBody>
      </p:sp>
      <p:sp>
        <p:nvSpPr>
          <p:cNvPr id="5" name="Footer Placeholder 4">
            <a:extLst>
              <a:ext uri="{FF2B5EF4-FFF2-40B4-BE49-F238E27FC236}">
                <a16:creationId xmlns:a16="http://schemas.microsoft.com/office/drawing/2014/main" id="{6568CAD6-FC12-0C45-B2F8-FD154C5C19D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CB2EBA-597E-2E40-992F-EAEF63BFFAE6}"/>
              </a:ext>
            </a:extLst>
          </p:cNvPr>
          <p:cNvSpPr>
            <a:spLocks noGrp="1"/>
          </p:cNvSpPr>
          <p:nvPr>
            <p:ph type="sldNum" sz="quarter" idx="12"/>
          </p:nvPr>
        </p:nvSpPr>
        <p:spPr/>
        <p:txBody>
          <a:bodyPr/>
          <a:lstStyle/>
          <a:p>
            <a:fld id="{10211FE4-7E49-2D41-913F-C71ABD6E6533}" type="slidenum">
              <a:rPr lang="en-US" smtClean="0"/>
              <a:t>‹#›</a:t>
            </a:fld>
            <a:endParaRPr lang="en-US" dirty="0"/>
          </a:p>
        </p:txBody>
      </p:sp>
    </p:spTree>
    <p:extLst>
      <p:ext uri="{BB962C8B-B14F-4D97-AF65-F5344CB8AC3E}">
        <p14:creationId xmlns:p14="http://schemas.microsoft.com/office/powerpoint/2010/main" val="2035613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4C0D4-FD01-4941-B7C5-7D55D38E5D5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C2E5CFD-5F4E-134F-B46F-FB06B1E369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C82F44-5256-FD44-AC43-FA7E9F11336F}"/>
              </a:ext>
            </a:extLst>
          </p:cNvPr>
          <p:cNvSpPr>
            <a:spLocks noGrp="1"/>
          </p:cNvSpPr>
          <p:nvPr>
            <p:ph type="dt" sz="half" idx="10"/>
          </p:nvPr>
        </p:nvSpPr>
        <p:spPr/>
        <p:txBody>
          <a:bodyPr/>
          <a:lstStyle/>
          <a:p>
            <a:fld id="{43A66D0F-AE99-E945-AD08-7AF96CF6FD4D}" type="datetimeFigureOut">
              <a:rPr lang="en-US" smtClean="0"/>
              <a:t>1/11/22</a:t>
            </a:fld>
            <a:endParaRPr lang="en-US" dirty="0"/>
          </a:p>
        </p:txBody>
      </p:sp>
      <p:sp>
        <p:nvSpPr>
          <p:cNvPr id="5" name="Footer Placeholder 4">
            <a:extLst>
              <a:ext uri="{FF2B5EF4-FFF2-40B4-BE49-F238E27FC236}">
                <a16:creationId xmlns:a16="http://schemas.microsoft.com/office/drawing/2014/main" id="{9E9C1A40-BEE9-AF44-812E-FC88E92214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4887B3C-C5AB-B944-8461-4D0128E4A644}"/>
              </a:ext>
            </a:extLst>
          </p:cNvPr>
          <p:cNvSpPr>
            <a:spLocks noGrp="1"/>
          </p:cNvSpPr>
          <p:nvPr>
            <p:ph type="sldNum" sz="quarter" idx="12"/>
          </p:nvPr>
        </p:nvSpPr>
        <p:spPr/>
        <p:txBody>
          <a:bodyPr/>
          <a:lstStyle/>
          <a:p>
            <a:fld id="{10211FE4-7E49-2D41-913F-C71ABD6E6533}" type="slidenum">
              <a:rPr lang="en-US" smtClean="0"/>
              <a:t>‹#›</a:t>
            </a:fld>
            <a:endParaRPr lang="en-US" dirty="0"/>
          </a:p>
        </p:txBody>
      </p:sp>
    </p:spTree>
    <p:extLst>
      <p:ext uri="{BB962C8B-B14F-4D97-AF65-F5344CB8AC3E}">
        <p14:creationId xmlns:p14="http://schemas.microsoft.com/office/powerpoint/2010/main" val="2343035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62CA-D4C0-FD41-9BD9-2174E83BAC4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183756-F87D-E74B-B681-0A40DA6464D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3EA5A67-3F61-934C-9434-F344EC4BE1A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35CBD6D-1AA8-0044-A287-5316577FFB74}"/>
              </a:ext>
            </a:extLst>
          </p:cNvPr>
          <p:cNvSpPr>
            <a:spLocks noGrp="1"/>
          </p:cNvSpPr>
          <p:nvPr>
            <p:ph type="dt" sz="half" idx="10"/>
          </p:nvPr>
        </p:nvSpPr>
        <p:spPr/>
        <p:txBody>
          <a:bodyPr/>
          <a:lstStyle/>
          <a:p>
            <a:fld id="{43A66D0F-AE99-E945-AD08-7AF96CF6FD4D}" type="datetimeFigureOut">
              <a:rPr lang="en-US" smtClean="0"/>
              <a:t>1/11/22</a:t>
            </a:fld>
            <a:endParaRPr lang="en-US" dirty="0"/>
          </a:p>
        </p:txBody>
      </p:sp>
      <p:sp>
        <p:nvSpPr>
          <p:cNvPr id="6" name="Footer Placeholder 5">
            <a:extLst>
              <a:ext uri="{FF2B5EF4-FFF2-40B4-BE49-F238E27FC236}">
                <a16:creationId xmlns:a16="http://schemas.microsoft.com/office/drawing/2014/main" id="{D84A1BC4-3204-4D40-8E42-3301CD6190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A0EB9A8-026B-7B4A-A7F2-DABD1D0676B1}"/>
              </a:ext>
            </a:extLst>
          </p:cNvPr>
          <p:cNvSpPr>
            <a:spLocks noGrp="1"/>
          </p:cNvSpPr>
          <p:nvPr>
            <p:ph type="sldNum" sz="quarter" idx="12"/>
          </p:nvPr>
        </p:nvSpPr>
        <p:spPr/>
        <p:txBody>
          <a:bodyPr/>
          <a:lstStyle/>
          <a:p>
            <a:fld id="{10211FE4-7E49-2D41-913F-C71ABD6E6533}" type="slidenum">
              <a:rPr lang="en-US" smtClean="0"/>
              <a:t>‹#›</a:t>
            </a:fld>
            <a:endParaRPr lang="en-US" dirty="0"/>
          </a:p>
        </p:txBody>
      </p:sp>
    </p:spTree>
    <p:extLst>
      <p:ext uri="{BB962C8B-B14F-4D97-AF65-F5344CB8AC3E}">
        <p14:creationId xmlns:p14="http://schemas.microsoft.com/office/powerpoint/2010/main" val="38042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6ED5A-B555-6B4E-837E-8BBD853305B6}"/>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0F572C1-0CF2-294E-9455-91EE03AC40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D6B7ECE-6023-7447-9AE7-1FA5F3D4AA0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9BF7ADB8-0D2E-D648-9141-D6DD90AC40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A79DB56-D045-A447-935A-65BEBBF1E87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3C6DDB33-B574-AF42-8F68-1722BA4FCEB6}"/>
              </a:ext>
            </a:extLst>
          </p:cNvPr>
          <p:cNvSpPr>
            <a:spLocks noGrp="1"/>
          </p:cNvSpPr>
          <p:nvPr>
            <p:ph type="dt" sz="half" idx="10"/>
          </p:nvPr>
        </p:nvSpPr>
        <p:spPr/>
        <p:txBody>
          <a:bodyPr/>
          <a:lstStyle/>
          <a:p>
            <a:fld id="{43A66D0F-AE99-E945-AD08-7AF96CF6FD4D}" type="datetimeFigureOut">
              <a:rPr lang="en-US" smtClean="0"/>
              <a:t>1/11/22</a:t>
            </a:fld>
            <a:endParaRPr lang="en-US" dirty="0"/>
          </a:p>
        </p:txBody>
      </p:sp>
      <p:sp>
        <p:nvSpPr>
          <p:cNvPr id="8" name="Footer Placeholder 7">
            <a:extLst>
              <a:ext uri="{FF2B5EF4-FFF2-40B4-BE49-F238E27FC236}">
                <a16:creationId xmlns:a16="http://schemas.microsoft.com/office/drawing/2014/main" id="{BD11F290-2E12-3B47-ACDF-7C0A2E734FD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FFB7AC2-29BA-1F4F-B93B-020E2DDC51C5}"/>
              </a:ext>
            </a:extLst>
          </p:cNvPr>
          <p:cNvSpPr>
            <a:spLocks noGrp="1"/>
          </p:cNvSpPr>
          <p:nvPr>
            <p:ph type="sldNum" sz="quarter" idx="12"/>
          </p:nvPr>
        </p:nvSpPr>
        <p:spPr/>
        <p:txBody>
          <a:bodyPr/>
          <a:lstStyle/>
          <a:p>
            <a:fld id="{10211FE4-7E49-2D41-913F-C71ABD6E6533}" type="slidenum">
              <a:rPr lang="en-US" smtClean="0"/>
              <a:t>‹#›</a:t>
            </a:fld>
            <a:endParaRPr lang="en-US" dirty="0"/>
          </a:p>
        </p:txBody>
      </p:sp>
    </p:spTree>
    <p:extLst>
      <p:ext uri="{BB962C8B-B14F-4D97-AF65-F5344CB8AC3E}">
        <p14:creationId xmlns:p14="http://schemas.microsoft.com/office/powerpoint/2010/main" val="4230212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5A03-64E8-3646-8184-8FF57FFBA266}"/>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D7DDD80-6F1E-A943-8B24-8828E9457CCF}"/>
              </a:ext>
            </a:extLst>
          </p:cNvPr>
          <p:cNvSpPr>
            <a:spLocks noGrp="1"/>
          </p:cNvSpPr>
          <p:nvPr>
            <p:ph type="dt" sz="half" idx="10"/>
          </p:nvPr>
        </p:nvSpPr>
        <p:spPr/>
        <p:txBody>
          <a:bodyPr/>
          <a:lstStyle/>
          <a:p>
            <a:fld id="{43A66D0F-AE99-E945-AD08-7AF96CF6FD4D}" type="datetimeFigureOut">
              <a:rPr lang="en-US" smtClean="0"/>
              <a:t>1/11/22</a:t>
            </a:fld>
            <a:endParaRPr lang="en-US" dirty="0"/>
          </a:p>
        </p:txBody>
      </p:sp>
      <p:sp>
        <p:nvSpPr>
          <p:cNvPr id="4" name="Footer Placeholder 3">
            <a:extLst>
              <a:ext uri="{FF2B5EF4-FFF2-40B4-BE49-F238E27FC236}">
                <a16:creationId xmlns:a16="http://schemas.microsoft.com/office/drawing/2014/main" id="{C527C971-4834-BB44-8EB2-9456A2AB580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65640EE-89E2-514C-8022-AB2C80355E57}"/>
              </a:ext>
            </a:extLst>
          </p:cNvPr>
          <p:cNvSpPr>
            <a:spLocks noGrp="1"/>
          </p:cNvSpPr>
          <p:nvPr>
            <p:ph type="sldNum" sz="quarter" idx="12"/>
          </p:nvPr>
        </p:nvSpPr>
        <p:spPr/>
        <p:txBody>
          <a:bodyPr/>
          <a:lstStyle/>
          <a:p>
            <a:fld id="{10211FE4-7E49-2D41-913F-C71ABD6E6533}" type="slidenum">
              <a:rPr lang="en-US" smtClean="0"/>
              <a:t>‹#›</a:t>
            </a:fld>
            <a:endParaRPr lang="en-US" dirty="0"/>
          </a:p>
        </p:txBody>
      </p:sp>
    </p:spTree>
    <p:extLst>
      <p:ext uri="{BB962C8B-B14F-4D97-AF65-F5344CB8AC3E}">
        <p14:creationId xmlns:p14="http://schemas.microsoft.com/office/powerpoint/2010/main" val="752310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B8936-B93B-6F4B-B911-36370398C209}"/>
              </a:ext>
            </a:extLst>
          </p:cNvPr>
          <p:cNvSpPr>
            <a:spLocks noGrp="1"/>
          </p:cNvSpPr>
          <p:nvPr>
            <p:ph type="dt" sz="half" idx="10"/>
          </p:nvPr>
        </p:nvSpPr>
        <p:spPr/>
        <p:txBody>
          <a:bodyPr/>
          <a:lstStyle/>
          <a:p>
            <a:fld id="{43A66D0F-AE99-E945-AD08-7AF96CF6FD4D}" type="datetimeFigureOut">
              <a:rPr lang="en-US" smtClean="0"/>
              <a:t>1/11/22</a:t>
            </a:fld>
            <a:endParaRPr lang="en-US" dirty="0"/>
          </a:p>
        </p:txBody>
      </p:sp>
      <p:sp>
        <p:nvSpPr>
          <p:cNvPr id="3" name="Footer Placeholder 2">
            <a:extLst>
              <a:ext uri="{FF2B5EF4-FFF2-40B4-BE49-F238E27FC236}">
                <a16:creationId xmlns:a16="http://schemas.microsoft.com/office/drawing/2014/main" id="{4F266E74-64BA-094A-B97E-C005E80FD79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959D22C-F915-6F46-B2A1-3AE12540C433}"/>
              </a:ext>
            </a:extLst>
          </p:cNvPr>
          <p:cNvSpPr>
            <a:spLocks noGrp="1"/>
          </p:cNvSpPr>
          <p:nvPr>
            <p:ph type="sldNum" sz="quarter" idx="12"/>
          </p:nvPr>
        </p:nvSpPr>
        <p:spPr/>
        <p:txBody>
          <a:bodyPr/>
          <a:lstStyle/>
          <a:p>
            <a:fld id="{10211FE4-7E49-2D41-913F-C71ABD6E6533}" type="slidenum">
              <a:rPr lang="en-US" smtClean="0"/>
              <a:t>‹#›</a:t>
            </a:fld>
            <a:endParaRPr lang="en-US" dirty="0"/>
          </a:p>
        </p:txBody>
      </p:sp>
    </p:spTree>
    <p:extLst>
      <p:ext uri="{BB962C8B-B14F-4D97-AF65-F5344CB8AC3E}">
        <p14:creationId xmlns:p14="http://schemas.microsoft.com/office/powerpoint/2010/main" val="402767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11C49-63FB-E045-8233-4781679F705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D123D2B-36E7-A14F-A0A7-DD2549D1A8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F80BC03-24C7-6D44-8D70-EB6D3FE43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97049C3-DBCD-0545-A629-EB7152B54DB1}"/>
              </a:ext>
            </a:extLst>
          </p:cNvPr>
          <p:cNvSpPr>
            <a:spLocks noGrp="1"/>
          </p:cNvSpPr>
          <p:nvPr>
            <p:ph type="dt" sz="half" idx="10"/>
          </p:nvPr>
        </p:nvSpPr>
        <p:spPr/>
        <p:txBody>
          <a:bodyPr/>
          <a:lstStyle/>
          <a:p>
            <a:fld id="{43A66D0F-AE99-E945-AD08-7AF96CF6FD4D}" type="datetimeFigureOut">
              <a:rPr lang="en-US" smtClean="0"/>
              <a:t>1/11/22</a:t>
            </a:fld>
            <a:endParaRPr lang="en-US" dirty="0"/>
          </a:p>
        </p:txBody>
      </p:sp>
      <p:sp>
        <p:nvSpPr>
          <p:cNvPr id="6" name="Footer Placeholder 5">
            <a:extLst>
              <a:ext uri="{FF2B5EF4-FFF2-40B4-BE49-F238E27FC236}">
                <a16:creationId xmlns:a16="http://schemas.microsoft.com/office/drawing/2014/main" id="{2F4FF554-8DCE-1248-B2AC-32152557F5F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464A01-488F-254F-8161-62E6B8A7D262}"/>
              </a:ext>
            </a:extLst>
          </p:cNvPr>
          <p:cNvSpPr>
            <a:spLocks noGrp="1"/>
          </p:cNvSpPr>
          <p:nvPr>
            <p:ph type="sldNum" sz="quarter" idx="12"/>
          </p:nvPr>
        </p:nvSpPr>
        <p:spPr/>
        <p:txBody>
          <a:bodyPr/>
          <a:lstStyle/>
          <a:p>
            <a:fld id="{10211FE4-7E49-2D41-913F-C71ABD6E6533}" type="slidenum">
              <a:rPr lang="en-US" smtClean="0"/>
              <a:t>‹#›</a:t>
            </a:fld>
            <a:endParaRPr lang="en-US" dirty="0"/>
          </a:p>
        </p:txBody>
      </p:sp>
    </p:spTree>
    <p:extLst>
      <p:ext uri="{BB962C8B-B14F-4D97-AF65-F5344CB8AC3E}">
        <p14:creationId xmlns:p14="http://schemas.microsoft.com/office/powerpoint/2010/main" val="842390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CE90E-6EE4-AA48-A703-68791F56582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A2F7084-6B73-7246-8FCA-2F216A6AF8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993FD30-6387-E146-8BFB-4410DF78B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46E0B9-884D-D94C-93A8-27D8522C683D}"/>
              </a:ext>
            </a:extLst>
          </p:cNvPr>
          <p:cNvSpPr>
            <a:spLocks noGrp="1"/>
          </p:cNvSpPr>
          <p:nvPr>
            <p:ph type="dt" sz="half" idx="10"/>
          </p:nvPr>
        </p:nvSpPr>
        <p:spPr/>
        <p:txBody>
          <a:bodyPr/>
          <a:lstStyle/>
          <a:p>
            <a:fld id="{43A66D0F-AE99-E945-AD08-7AF96CF6FD4D}" type="datetimeFigureOut">
              <a:rPr lang="en-US" smtClean="0"/>
              <a:t>1/11/22</a:t>
            </a:fld>
            <a:endParaRPr lang="en-US" dirty="0"/>
          </a:p>
        </p:txBody>
      </p:sp>
      <p:sp>
        <p:nvSpPr>
          <p:cNvPr id="6" name="Footer Placeholder 5">
            <a:extLst>
              <a:ext uri="{FF2B5EF4-FFF2-40B4-BE49-F238E27FC236}">
                <a16:creationId xmlns:a16="http://schemas.microsoft.com/office/drawing/2014/main" id="{617E1159-976E-5A4F-B971-B1B28DEBD2E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6002668-7FB4-6D43-B051-870FCBDE4B48}"/>
              </a:ext>
            </a:extLst>
          </p:cNvPr>
          <p:cNvSpPr>
            <a:spLocks noGrp="1"/>
          </p:cNvSpPr>
          <p:nvPr>
            <p:ph type="sldNum" sz="quarter" idx="12"/>
          </p:nvPr>
        </p:nvSpPr>
        <p:spPr/>
        <p:txBody>
          <a:bodyPr/>
          <a:lstStyle/>
          <a:p>
            <a:fld id="{10211FE4-7E49-2D41-913F-C71ABD6E6533}" type="slidenum">
              <a:rPr lang="en-US" smtClean="0"/>
              <a:t>‹#›</a:t>
            </a:fld>
            <a:endParaRPr lang="en-US" dirty="0"/>
          </a:p>
        </p:txBody>
      </p:sp>
    </p:spTree>
    <p:extLst>
      <p:ext uri="{BB962C8B-B14F-4D97-AF65-F5344CB8AC3E}">
        <p14:creationId xmlns:p14="http://schemas.microsoft.com/office/powerpoint/2010/main" val="3221595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27926-A70C-6945-8688-4DEEA22E09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78EDA72-DA27-994C-9E4F-AAEB84B406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17CB0DA-2DF1-2B46-9678-7B63D92E80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A66D0F-AE99-E945-AD08-7AF96CF6FD4D}" type="datetimeFigureOut">
              <a:rPr lang="en-US" smtClean="0"/>
              <a:t>1/11/22</a:t>
            </a:fld>
            <a:endParaRPr lang="en-US" dirty="0"/>
          </a:p>
        </p:txBody>
      </p:sp>
      <p:sp>
        <p:nvSpPr>
          <p:cNvPr id="5" name="Footer Placeholder 4">
            <a:extLst>
              <a:ext uri="{FF2B5EF4-FFF2-40B4-BE49-F238E27FC236}">
                <a16:creationId xmlns:a16="http://schemas.microsoft.com/office/drawing/2014/main" id="{6953D0A1-2BA6-254C-9E31-5803A3A081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30E7CDC-FE09-DE46-B598-754FF5E8A7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211FE4-7E49-2D41-913F-C71ABD6E6533}" type="slidenum">
              <a:rPr lang="en-US" smtClean="0"/>
              <a:t>‹#›</a:t>
            </a:fld>
            <a:endParaRPr lang="en-US" dirty="0"/>
          </a:p>
        </p:txBody>
      </p:sp>
    </p:spTree>
    <p:extLst>
      <p:ext uri="{BB962C8B-B14F-4D97-AF65-F5344CB8AC3E}">
        <p14:creationId xmlns:p14="http://schemas.microsoft.com/office/powerpoint/2010/main" val="2234369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facebook.com/Talk-and-Do-Science-at-Home-116167663504654/" TargetMode="External"/><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6B327-1EA1-E043-BC2E-0DBF2D48A659}"/>
              </a:ext>
            </a:extLst>
          </p:cNvPr>
          <p:cNvSpPr>
            <a:spLocks noGrp="1"/>
          </p:cNvSpPr>
          <p:nvPr>
            <p:ph type="ctrTitle"/>
          </p:nvPr>
        </p:nvSpPr>
        <p:spPr>
          <a:xfrm>
            <a:off x="1524000" y="2202350"/>
            <a:ext cx="9144000" cy="1423988"/>
          </a:xfrm>
        </p:spPr>
        <p:txBody>
          <a:bodyPr>
            <a:normAutofit fontScale="90000"/>
          </a:bodyPr>
          <a:lstStyle/>
          <a:p>
            <a:r>
              <a:rPr lang="en-US" dirty="0"/>
              <a:t>Talk and Do: Science at Home: Everyday Science</a:t>
            </a:r>
          </a:p>
        </p:txBody>
      </p:sp>
      <p:sp>
        <p:nvSpPr>
          <p:cNvPr id="3" name="Subtitle 2">
            <a:extLst>
              <a:ext uri="{FF2B5EF4-FFF2-40B4-BE49-F238E27FC236}">
                <a16:creationId xmlns:a16="http://schemas.microsoft.com/office/drawing/2014/main" id="{FF830FB6-7B63-6A4D-AFEF-3D3BED627A94}"/>
              </a:ext>
            </a:extLst>
          </p:cNvPr>
          <p:cNvSpPr>
            <a:spLocks noGrp="1"/>
          </p:cNvSpPr>
          <p:nvPr>
            <p:ph type="subTitle" idx="1"/>
          </p:nvPr>
        </p:nvSpPr>
        <p:spPr/>
        <p:txBody>
          <a:bodyPr>
            <a:normAutofit/>
          </a:bodyPr>
          <a:lstStyle/>
          <a:p>
            <a:r>
              <a:rPr lang="en-US" sz="3200" dirty="0"/>
              <a:t>CASTME  Projects</a:t>
            </a:r>
          </a:p>
          <a:p>
            <a:r>
              <a:rPr lang="en-US" sz="3200" dirty="0"/>
              <a:t>Commonwealth Association for Science Technology and Maths</a:t>
            </a:r>
          </a:p>
        </p:txBody>
      </p:sp>
      <p:sp>
        <p:nvSpPr>
          <p:cNvPr id="5" name="TextBox 4">
            <a:extLst>
              <a:ext uri="{FF2B5EF4-FFF2-40B4-BE49-F238E27FC236}">
                <a16:creationId xmlns:a16="http://schemas.microsoft.com/office/drawing/2014/main" id="{0529547E-F6E4-5843-B1A6-927271B2C2DC}"/>
              </a:ext>
            </a:extLst>
          </p:cNvPr>
          <p:cNvSpPr txBox="1"/>
          <p:nvPr/>
        </p:nvSpPr>
        <p:spPr>
          <a:xfrm>
            <a:off x="1524001" y="5257800"/>
            <a:ext cx="9756700" cy="1077218"/>
          </a:xfrm>
          <a:prstGeom prst="rect">
            <a:avLst/>
          </a:prstGeom>
          <a:noFill/>
        </p:spPr>
        <p:txBody>
          <a:bodyPr wrap="square" rtlCol="0">
            <a:spAutoFit/>
          </a:bodyPr>
          <a:lstStyle/>
          <a:p>
            <a:r>
              <a:rPr lang="en-US" sz="3200" dirty="0"/>
              <a:t>Chair: Sue Dale Tunnicliffe       </a:t>
            </a:r>
          </a:p>
          <a:p>
            <a:r>
              <a:rPr lang="en-US" sz="3200" dirty="0"/>
              <a:t>Vice Chair Awards:  Kathleen  Nugent</a:t>
            </a:r>
          </a:p>
        </p:txBody>
      </p:sp>
      <p:pic>
        <p:nvPicPr>
          <p:cNvPr id="10" name="Picture 9">
            <a:extLst>
              <a:ext uri="{FF2B5EF4-FFF2-40B4-BE49-F238E27FC236}">
                <a16:creationId xmlns:a16="http://schemas.microsoft.com/office/drawing/2014/main" id="{BC9BC263-7E11-B142-9771-6F6912A45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024"/>
            <a:ext cx="12217716" cy="2305879"/>
          </a:xfrm>
          <a:prstGeom prst="rect">
            <a:avLst/>
          </a:prstGeom>
        </p:spPr>
      </p:pic>
    </p:spTree>
    <p:extLst>
      <p:ext uri="{BB962C8B-B14F-4D97-AF65-F5344CB8AC3E}">
        <p14:creationId xmlns:p14="http://schemas.microsoft.com/office/powerpoint/2010/main" val="397892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19585-E31A-4392-B2E8-1CD77D60A649}"/>
              </a:ext>
            </a:extLst>
          </p:cNvPr>
          <p:cNvSpPr>
            <a:spLocks noGrp="1"/>
          </p:cNvSpPr>
          <p:nvPr>
            <p:ph type="title"/>
          </p:nvPr>
        </p:nvSpPr>
        <p:spPr>
          <a:xfrm>
            <a:off x="2114550" y="378378"/>
            <a:ext cx="8646215" cy="868182"/>
          </a:xfrm>
        </p:spPr>
        <p:txBody>
          <a:bodyPr>
            <a:normAutofit/>
          </a:bodyPr>
          <a:lstStyle/>
          <a:p>
            <a:pPr algn="ctr"/>
            <a:r>
              <a:rPr lang="en-GB" sz="1800" b="1">
                <a:effectLst/>
                <a:latin typeface="Times New Roman" panose="02020603050405020304" pitchFamily="18" charset="0"/>
                <a:ea typeface="Calibri" panose="020F0502020204030204" pitchFamily="34" charset="0"/>
                <a:cs typeface="Times New Roman" panose="02020603050405020304" pitchFamily="18" charset="0"/>
              </a:rPr>
              <a:t>A past award project : Creating indigenous learning resources through Environmental Project work using inexpensive and easily available material in collaboration with teachers and students of </a:t>
            </a:r>
            <a:r>
              <a:rPr lang="en-GB" sz="1800" b="1" err="1">
                <a:effectLst/>
                <a:latin typeface="Times New Roman" panose="02020603050405020304" pitchFamily="18" charset="0"/>
                <a:ea typeface="Calibri" panose="020F0502020204030204" pitchFamily="34" charset="0"/>
                <a:cs typeface="Times New Roman" panose="02020603050405020304" pitchFamily="18" charset="0"/>
              </a:rPr>
              <a:t>Saraswati</a:t>
            </a:r>
            <a:r>
              <a:rPr lang="en-GB" sz="1800" b="1">
                <a:effectLst/>
                <a:latin typeface="Times New Roman" panose="02020603050405020304" pitchFamily="18" charset="0"/>
                <a:ea typeface="Calibri" panose="020F0502020204030204" pitchFamily="34" charset="0"/>
                <a:cs typeface="Times New Roman" panose="02020603050405020304" pitchFamily="18" charset="0"/>
              </a:rPr>
              <a:t> Junior College, Paras. India</a:t>
            </a:r>
            <a:endParaRPr lang="en-GB"/>
          </a:p>
        </p:txBody>
      </p:sp>
      <p:sp>
        <p:nvSpPr>
          <p:cNvPr id="3" name="Content Placeholder 2">
            <a:extLst>
              <a:ext uri="{FF2B5EF4-FFF2-40B4-BE49-F238E27FC236}">
                <a16:creationId xmlns:a16="http://schemas.microsoft.com/office/drawing/2014/main" id="{C20E7035-F886-4777-B08D-F5BDAE1CC898}"/>
              </a:ext>
            </a:extLst>
          </p:cNvPr>
          <p:cNvSpPr>
            <a:spLocks noGrp="1"/>
          </p:cNvSpPr>
          <p:nvPr>
            <p:ph idx="1"/>
          </p:nvPr>
        </p:nvSpPr>
        <p:spPr>
          <a:xfrm>
            <a:off x="5950226" y="1402589"/>
            <a:ext cx="5403574" cy="5077033"/>
          </a:xfrm>
        </p:spPr>
        <p:txBody>
          <a:bodyPr>
            <a:normAutofit/>
          </a:bodyPr>
          <a:lstStyle/>
          <a:p>
            <a:pPr marL="0" indent="0" algn="just">
              <a:lnSpc>
                <a:spcPct val="107000"/>
              </a:lnSpc>
              <a:spcAft>
                <a:spcPts val="800"/>
              </a:spcAft>
              <a:buNone/>
            </a:pPr>
            <a:r>
              <a:rPr lang="en-GB" sz="1800">
                <a:effectLst/>
                <a:latin typeface="Times New Roman" panose="02020603050405020304" pitchFamily="18" charset="0"/>
                <a:ea typeface="Calibri" panose="020F0502020204030204" pitchFamily="34" charset="0"/>
                <a:cs typeface="Times New Roman" panose="02020603050405020304" pitchFamily="18" charset="0"/>
              </a:rPr>
              <a:t>Majority of my students belong to rural area and some actually work in fields. A group chose 'Bird Feathers' as the topic and the whole class helped them. Students brought some colourful feathers in the class. That ignited a new idea of quill collection.</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GB" sz="1800">
                <a:effectLst/>
                <a:latin typeface="Times New Roman" panose="02020603050405020304" pitchFamily="18" charset="0"/>
                <a:ea typeface="Calibri" panose="020F0502020204030204" pitchFamily="34" charset="0"/>
                <a:cs typeface="Times New Roman" panose="02020603050405020304" pitchFamily="18" charset="0"/>
              </a:rPr>
              <a:t>Students searched for quills in and around fields, the winding paths of forests, on the banks of river. While travelling for school, their eyes searched for the colourful tokens of birds. As a result more than five hundred quills were collected of various size, colour and patterns from fields, river side's, trees, abandoned houses and wells. The project was talk of the school. It proved helpful while learning English lessons related with environmental topics.</a:t>
            </a: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a:p>
        </p:txBody>
      </p:sp>
      <p:pic>
        <p:nvPicPr>
          <p:cNvPr id="5" name="Picture 4" descr="A person teaching a class&#10;&#10;Description automatically generated with low confidence">
            <a:extLst>
              <a:ext uri="{FF2B5EF4-FFF2-40B4-BE49-F238E27FC236}">
                <a16:creationId xmlns:a16="http://schemas.microsoft.com/office/drawing/2014/main" id="{8D5AE1BF-A4B8-4DD7-BC73-CB76C5B3C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397" y="1665452"/>
            <a:ext cx="5261317" cy="3945988"/>
          </a:xfrm>
          <a:prstGeom prst="rect">
            <a:avLst/>
          </a:prstGeom>
        </p:spPr>
      </p:pic>
      <p:sp>
        <p:nvSpPr>
          <p:cNvPr id="6" name="TextBox 5">
            <a:extLst>
              <a:ext uri="{FF2B5EF4-FFF2-40B4-BE49-F238E27FC236}">
                <a16:creationId xmlns:a16="http://schemas.microsoft.com/office/drawing/2014/main" id="{48C432EE-42AD-4479-9DE1-AB55EC85272F}"/>
              </a:ext>
            </a:extLst>
          </p:cNvPr>
          <p:cNvSpPr txBox="1"/>
          <p:nvPr/>
        </p:nvSpPr>
        <p:spPr>
          <a:xfrm>
            <a:off x="838200" y="5779477"/>
            <a:ext cx="4043289" cy="542008"/>
          </a:xfrm>
          <a:prstGeom prst="rect">
            <a:avLst/>
          </a:prstGeom>
          <a:noFill/>
        </p:spPr>
        <p:txBody>
          <a:bodyPr wrap="square" rtlCol="0">
            <a:spAutoFit/>
          </a:bodyPr>
          <a:lstStyle/>
          <a:p>
            <a:pPr algn="ctr">
              <a:lnSpc>
                <a:spcPct val="107000"/>
              </a:lnSpc>
              <a:spcAft>
                <a:spcPts val="800"/>
              </a:spcAft>
            </a:pPr>
            <a:r>
              <a:rPr lang="en-GB" sz="1400" b="1">
                <a:effectLst/>
                <a:latin typeface="Times New Roman" panose="02020603050405020304" pitchFamily="18" charset="0"/>
                <a:ea typeface="Calibri" panose="020F0502020204030204" pitchFamily="34" charset="0"/>
                <a:cs typeface="Times New Roman" panose="02020603050405020304" pitchFamily="18" charset="0"/>
              </a:rPr>
              <a:t>Feathers: </a:t>
            </a:r>
            <a:r>
              <a:rPr lang="en-GB" sz="1400" b="1" i="1">
                <a:effectLst/>
                <a:latin typeface="Times New Roman" panose="02020603050405020304" pitchFamily="18" charset="0"/>
                <a:ea typeface="Calibri" panose="020F0502020204030204" pitchFamily="34" charset="0"/>
                <a:cs typeface="Times New Roman" panose="02020603050405020304" pitchFamily="18" charset="0"/>
              </a:rPr>
              <a:t>The colourful identity of birds.                 </a:t>
            </a:r>
            <a:r>
              <a:rPr lang="en-GB" sz="1400">
                <a:effectLst/>
                <a:latin typeface="Times New Roman" panose="02020603050405020304" pitchFamily="18" charset="0"/>
                <a:ea typeface="Calibri" panose="020F0502020204030204" pitchFamily="34" charset="0"/>
                <a:cs typeface="Times New Roman" panose="02020603050405020304" pitchFamily="18" charset="0"/>
              </a:rPr>
              <a:t>Rajesh Bhaskar Patil</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a:extLst>
              <a:ext uri="{FF2B5EF4-FFF2-40B4-BE49-F238E27FC236}">
                <a16:creationId xmlns:a16="http://schemas.microsoft.com/office/drawing/2014/main" id="{46E9A264-C6A8-B441-BD46-F04771D68D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771650" cy="1841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429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869E-1963-F947-ACAC-5B84ABEFC448}"/>
              </a:ext>
            </a:extLst>
          </p:cNvPr>
          <p:cNvSpPr>
            <a:spLocks noGrp="1"/>
          </p:cNvSpPr>
          <p:nvPr>
            <p:ph type="title"/>
          </p:nvPr>
        </p:nvSpPr>
        <p:spPr>
          <a:xfrm>
            <a:off x="2297512" y="385763"/>
            <a:ext cx="9056288" cy="1304925"/>
          </a:xfrm>
        </p:spPr>
        <p:txBody>
          <a:bodyPr/>
          <a:lstStyle/>
          <a:p>
            <a:r>
              <a:rPr lang="en-US"/>
              <a:t>Playing to Learn: Learning to Play</a:t>
            </a:r>
          </a:p>
        </p:txBody>
      </p:sp>
      <p:pic>
        <p:nvPicPr>
          <p:cNvPr id="4" name="Picture 2">
            <a:extLst>
              <a:ext uri="{FF2B5EF4-FFF2-40B4-BE49-F238E27FC236}">
                <a16:creationId xmlns:a16="http://schemas.microsoft.com/office/drawing/2014/main" id="{B0037E28-F227-5244-B5AB-3DCCC6F9B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97512" cy="238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94F4157-27F8-2D45-96BF-242B0C9CF814}"/>
              </a:ext>
            </a:extLst>
          </p:cNvPr>
          <p:cNvSpPr txBox="1"/>
          <p:nvPr/>
        </p:nvSpPr>
        <p:spPr>
          <a:xfrm>
            <a:off x="3754850" y="1436471"/>
            <a:ext cx="6951591" cy="5539978"/>
          </a:xfrm>
          <a:prstGeom prst="rect">
            <a:avLst/>
          </a:prstGeom>
          <a:noFill/>
        </p:spPr>
        <p:txBody>
          <a:bodyPr wrap="square" rtlCol="0">
            <a:spAutoFit/>
          </a:bodyPr>
          <a:lstStyle/>
          <a:p>
            <a:r>
              <a:rPr lang="en-US" altLang="en-US" sz="3200" b="1"/>
              <a:t>”</a:t>
            </a:r>
            <a:r>
              <a:rPr lang="en-US" altLang="ja-JP" sz="3200" b="1"/>
              <a:t>Science, during early childhood, </a:t>
            </a:r>
          </a:p>
          <a:p>
            <a:r>
              <a:rPr lang="en-US" altLang="en-US" sz="3200" b="1"/>
              <a:t>is more than play:</a:t>
            </a:r>
          </a:p>
          <a:p>
            <a:r>
              <a:rPr lang="en-US" altLang="en-US" sz="3200" b="1"/>
              <a:t> It is serious business. </a:t>
            </a:r>
          </a:p>
          <a:p>
            <a:r>
              <a:rPr lang="en-US" altLang="en-US" sz="3200" b="1"/>
              <a:t>If we fail our children and students</a:t>
            </a:r>
          </a:p>
          <a:p>
            <a:r>
              <a:rPr lang="en-US" altLang="en-US" sz="3200" b="1"/>
              <a:t> in science, the reasons may include </a:t>
            </a:r>
          </a:p>
          <a:p>
            <a:r>
              <a:rPr lang="en-US" altLang="en-US" sz="3200" b="1"/>
              <a:t>lack of appropriate</a:t>
            </a:r>
          </a:p>
          <a:p>
            <a:r>
              <a:rPr lang="en-US" altLang="en-US" sz="3200" b="1"/>
              <a:t> experiences during early childhood”</a:t>
            </a:r>
            <a:r>
              <a:rPr lang="en-US" altLang="ja-JP" sz="3200"/>
              <a:t> </a:t>
            </a:r>
            <a:r>
              <a:rPr lang="en-US" altLang="ja-JP" sz="3200" b="1"/>
              <a:t> </a:t>
            </a:r>
            <a:endParaRPr lang="en-GB" altLang="ja-JP" sz="3200"/>
          </a:p>
          <a:p>
            <a:endParaRPr lang="en-US" altLang="en-US" sz="3200"/>
          </a:p>
          <a:p>
            <a:r>
              <a:rPr lang="en-US" altLang="en-US" sz="2000"/>
              <a:t>Wolff-Michael Roth, Maria Ines </a:t>
            </a:r>
            <a:r>
              <a:rPr lang="en-US" altLang="en-US" sz="2000" err="1"/>
              <a:t>Mafra</a:t>
            </a:r>
            <a:r>
              <a:rPr lang="en-US" altLang="en-US" sz="2000"/>
              <a:t> Goulart, Katerina </a:t>
            </a:r>
            <a:r>
              <a:rPr lang="en-US" altLang="en-US" sz="2000" err="1"/>
              <a:t>Plakitsi</a:t>
            </a:r>
            <a:endParaRPr lang="en-GB" altLang="en-US" sz="2000"/>
          </a:p>
          <a:p>
            <a:r>
              <a:rPr lang="en-US" altLang="en-US" sz="2000"/>
              <a:t>(2013)</a:t>
            </a:r>
            <a:r>
              <a:rPr lang="en-GB" altLang="en-US" sz="2000"/>
              <a:t>. </a:t>
            </a:r>
            <a:r>
              <a:rPr lang="en-US" altLang="en-US" sz="2000" b="1"/>
              <a:t>Science Education during Early Childhood.</a:t>
            </a:r>
          </a:p>
          <a:p>
            <a:r>
              <a:rPr lang="en-US" altLang="en-US" sz="2000" b="1"/>
              <a:t> A cultural – historical Perspective</a:t>
            </a:r>
            <a:endParaRPr lang="en-GB" altLang="en-US" sz="2000"/>
          </a:p>
          <a:p>
            <a:r>
              <a:rPr lang="en-US" altLang="en-US" sz="2000"/>
              <a:t>Dordrecht, Springer  p.14</a:t>
            </a:r>
            <a:endParaRPr lang="en-GB" altLang="en-US" sz="2000"/>
          </a:p>
          <a:p>
            <a:endParaRPr lang="en-US"/>
          </a:p>
        </p:txBody>
      </p:sp>
      <p:pic>
        <p:nvPicPr>
          <p:cNvPr id="6" name="Picture 2">
            <a:extLst>
              <a:ext uri="{FF2B5EF4-FFF2-40B4-BE49-F238E27FC236}">
                <a16:creationId xmlns:a16="http://schemas.microsoft.com/office/drawing/2014/main" id="{43A9D382-27CE-5743-87BA-C3D50237A9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907" y="2523023"/>
            <a:ext cx="2823943" cy="282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766440F-724B-7D49-9151-28C70B28A18E}"/>
              </a:ext>
            </a:extLst>
          </p:cNvPr>
          <p:cNvSpPr txBox="1"/>
          <p:nvPr/>
        </p:nvSpPr>
        <p:spPr>
          <a:xfrm>
            <a:off x="814388" y="5915025"/>
            <a:ext cx="1995546" cy="369332"/>
          </a:xfrm>
          <a:prstGeom prst="rect">
            <a:avLst/>
          </a:prstGeom>
          <a:noFill/>
        </p:spPr>
        <p:txBody>
          <a:bodyPr wrap="none" rtlCol="0">
            <a:spAutoFit/>
          </a:bodyPr>
          <a:lstStyle/>
          <a:p>
            <a:r>
              <a:rPr lang="en-US"/>
              <a:t>What happens if…?</a:t>
            </a:r>
          </a:p>
        </p:txBody>
      </p:sp>
    </p:spTree>
    <p:extLst>
      <p:ext uri="{BB962C8B-B14F-4D97-AF65-F5344CB8AC3E}">
        <p14:creationId xmlns:p14="http://schemas.microsoft.com/office/powerpoint/2010/main" val="443118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869E-1963-F947-ACAC-5B84ABEFC448}"/>
              </a:ext>
            </a:extLst>
          </p:cNvPr>
          <p:cNvSpPr>
            <a:spLocks noGrp="1"/>
          </p:cNvSpPr>
          <p:nvPr>
            <p:ph type="title"/>
          </p:nvPr>
        </p:nvSpPr>
        <p:spPr>
          <a:xfrm>
            <a:off x="2297512" y="385763"/>
            <a:ext cx="9056288" cy="1304925"/>
          </a:xfrm>
        </p:spPr>
        <p:txBody>
          <a:bodyPr/>
          <a:lstStyle/>
          <a:p>
            <a:r>
              <a:rPr lang="en-US" dirty="0"/>
              <a:t>  OTHER CASTME ACTIVITIES</a:t>
            </a:r>
          </a:p>
        </p:txBody>
      </p:sp>
      <p:pic>
        <p:nvPicPr>
          <p:cNvPr id="4" name="Picture 2">
            <a:extLst>
              <a:ext uri="{FF2B5EF4-FFF2-40B4-BE49-F238E27FC236}">
                <a16:creationId xmlns:a16="http://schemas.microsoft.com/office/drawing/2014/main" id="{B0037E28-F227-5244-B5AB-3DCCC6F9B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97512" cy="238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10CFB63-45AD-444F-A4DE-3647A15ACE3A}"/>
              </a:ext>
            </a:extLst>
          </p:cNvPr>
          <p:cNvSpPr txBox="1"/>
          <p:nvPr/>
        </p:nvSpPr>
        <p:spPr>
          <a:xfrm>
            <a:off x="2099803" y="1345204"/>
            <a:ext cx="8381975" cy="2862322"/>
          </a:xfrm>
          <a:prstGeom prst="rect">
            <a:avLst/>
          </a:prstGeom>
          <a:noFill/>
        </p:spPr>
        <p:txBody>
          <a:bodyPr wrap="none" rtlCol="0">
            <a:spAutoFit/>
          </a:bodyPr>
          <a:lstStyle/>
          <a:p>
            <a:endParaRPr lang="en-US" sz="3600" dirty="0"/>
          </a:p>
          <a:p>
            <a:endParaRPr lang="en-US" sz="3600" dirty="0"/>
          </a:p>
          <a:p>
            <a:r>
              <a:rPr lang="en-US" sz="3600" dirty="0"/>
              <a:t>RESOURCE  HUB  in partnership with  ASE  </a:t>
            </a:r>
          </a:p>
          <a:p>
            <a:r>
              <a:rPr lang="en-US" sz="3600" dirty="0"/>
              <a:t>  based on the edited SATIS resource sheets </a:t>
            </a:r>
          </a:p>
          <a:p>
            <a:r>
              <a:rPr lang="en-US" sz="3600" dirty="0"/>
              <a:t> updated for relevance and SDGs</a:t>
            </a:r>
          </a:p>
        </p:txBody>
      </p:sp>
      <p:sp>
        <p:nvSpPr>
          <p:cNvPr id="5" name="TextBox 4">
            <a:extLst>
              <a:ext uri="{FF2B5EF4-FFF2-40B4-BE49-F238E27FC236}">
                <a16:creationId xmlns:a16="http://schemas.microsoft.com/office/drawing/2014/main" id="{6876992D-E8CD-7145-BA48-E7B5E2E84A38}"/>
              </a:ext>
            </a:extLst>
          </p:cNvPr>
          <p:cNvSpPr txBox="1"/>
          <p:nvPr/>
        </p:nvSpPr>
        <p:spPr>
          <a:xfrm>
            <a:off x="1816442" y="2900180"/>
            <a:ext cx="9391135" cy="2308324"/>
          </a:xfrm>
          <a:prstGeom prst="rect">
            <a:avLst/>
          </a:prstGeom>
          <a:noFill/>
        </p:spPr>
        <p:txBody>
          <a:bodyPr wrap="square" rtlCol="0">
            <a:spAutoFit/>
          </a:bodyPr>
          <a:lstStyle/>
          <a:p>
            <a:endParaRPr lang="en-US" sz="3600" dirty="0"/>
          </a:p>
          <a:p>
            <a:endParaRPr lang="en-US" sz="3600" dirty="0"/>
          </a:p>
          <a:p>
            <a:endParaRPr lang="en-US" sz="3600" dirty="0"/>
          </a:p>
          <a:p>
            <a:r>
              <a:rPr lang="en-US" sz="3600" dirty="0"/>
              <a:t>ACTIVTY SHEETS For primary children and family</a:t>
            </a:r>
          </a:p>
        </p:txBody>
      </p:sp>
      <p:pic>
        <p:nvPicPr>
          <p:cNvPr id="8" name="Picture 7">
            <a:extLst>
              <a:ext uri="{FF2B5EF4-FFF2-40B4-BE49-F238E27FC236}">
                <a16:creationId xmlns:a16="http://schemas.microsoft.com/office/drawing/2014/main" id="{802A5DAC-2432-6248-9B5A-0F17809CF369}"/>
              </a:ext>
            </a:extLst>
          </p:cNvPr>
          <p:cNvPicPr>
            <a:picLocks noChangeAspect="1"/>
          </p:cNvPicPr>
          <p:nvPr/>
        </p:nvPicPr>
        <p:blipFill>
          <a:blip r:embed="rId3"/>
          <a:stretch>
            <a:fillRect/>
          </a:stretch>
        </p:blipFill>
        <p:spPr>
          <a:xfrm>
            <a:off x="-3200400" y="6818092"/>
            <a:ext cx="6400800" cy="5511800"/>
          </a:xfrm>
          <a:prstGeom prst="rect">
            <a:avLst/>
          </a:prstGeom>
        </p:spPr>
      </p:pic>
    </p:spTree>
    <p:extLst>
      <p:ext uri="{BB962C8B-B14F-4D97-AF65-F5344CB8AC3E}">
        <p14:creationId xmlns:p14="http://schemas.microsoft.com/office/powerpoint/2010/main" val="2458551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869E-1963-F947-ACAC-5B84ABEFC448}"/>
              </a:ext>
            </a:extLst>
          </p:cNvPr>
          <p:cNvSpPr>
            <a:spLocks noGrp="1"/>
          </p:cNvSpPr>
          <p:nvPr>
            <p:ph type="title"/>
          </p:nvPr>
        </p:nvSpPr>
        <p:spPr>
          <a:xfrm>
            <a:off x="2297512" y="385763"/>
            <a:ext cx="9056288" cy="1304925"/>
          </a:xfrm>
        </p:spPr>
        <p:txBody>
          <a:bodyPr/>
          <a:lstStyle/>
          <a:p>
            <a:r>
              <a:rPr lang="en-US" dirty="0"/>
              <a:t>  OTHER CASTME ACTIVITIES</a:t>
            </a:r>
          </a:p>
        </p:txBody>
      </p:sp>
      <p:pic>
        <p:nvPicPr>
          <p:cNvPr id="4" name="Picture 2">
            <a:extLst>
              <a:ext uri="{FF2B5EF4-FFF2-40B4-BE49-F238E27FC236}">
                <a16:creationId xmlns:a16="http://schemas.microsoft.com/office/drawing/2014/main" id="{B0037E28-F227-5244-B5AB-3DCCC6F9B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97512" cy="238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876992D-E8CD-7145-BA48-E7B5E2E84A38}"/>
              </a:ext>
            </a:extLst>
          </p:cNvPr>
          <p:cNvSpPr txBox="1"/>
          <p:nvPr/>
        </p:nvSpPr>
        <p:spPr>
          <a:xfrm>
            <a:off x="1816442" y="2207055"/>
            <a:ext cx="9391135" cy="1200329"/>
          </a:xfrm>
          <a:prstGeom prst="rect">
            <a:avLst/>
          </a:prstGeom>
          <a:noFill/>
        </p:spPr>
        <p:txBody>
          <a:bodyPr wrap="square" rtlCol="0">
            <a:spAutoFit/>
          </a:bodyPr>
          <a:lstStyle/>
          <a:p>
            <a:endParaRPr lang="en-US" sz="3600" dirty="0"/>
          </a:p>
          <a:p>
            <a:endParaRPr lang="en-US" sz="3600" dirty="0"/>
          </a:p>
        </p:txBody>
      </p:sp>
      <p:sp>
        <p:nvSpPr>
          <p:cNvPr id="6" name="TextBox 5">
            <a:extLst>
              <a:ext uri="{FF2B5EF4-FFF2-40B4-BE49-F238E27FC236}">
                <a16:creationId xmlns:a16="http://schemas.microsoft.com/office/drawing/2014/main" id="{E723EACD-B75F-D448-93C6-0B1C1ED9A21B}"/>
              </a:ext>
            </a:extLst>
          </p:cNvPr>
          <p:cNvSpPr txBox="1"/>
          <p:nvPr/>
        </p:nvSpPr>
        <p:spPr>
          <a:xfrm>
            <a:off x="2533137" y="1395013"/>
            <a:ext cx="8769031" cy="6955750"/>
          </a:xfrm>
          <a:prstGeom prst="rect">
            <a:avLst/>
          </a:prstGeom>
          <a:noFill/>
        </p:spPr>
        <p:txBody>
          <a:bodyPr wrap="square" rtlCol="0">
            <a:spAutoFit/>
          </a:bodyPr>
          <a:lstStyle/>
          <a:p>
            <a:r>
              <a:rPr lang="en-US" sz="3600" dirty="0"/>
              <a:t>FACEBOOK </a:t>
            </a:r>
            <a:r>
              <a:rPr lang="en-GB" sz="3600" dirty="0">
                <a:hlinkClick r:id="rId3"/>
              </a:rPr>
              <a:t>https://www.facebook.com/Talk-and-Do-Science-at-Home-116167663504654/</a:t>
            </a:r>
            <a:endParaRPr lang="en-GB" sz="3600" dirty="0"/>
          </a:p>
          <a:p>
            <a:r>
              <a:rPr lang="en-GB" sz="3600" dirty="0"/>
              <a:t> </a:t>
            </a:r>
          </a:p>
          <a:p>
            <a:r>
              <a:rPr lang="en-US" sz="3600" dirty="0"/>
              <a:t>INSTAGRAM </a:t>
            </a:r>
            <a:r>
              <a:rPr lang="en-GB" sz="3600" dirty="0"/>
              <a:t>@</a:t>
            </a:r>
            <a:r>
              <a:rPr lang="en-GB" sz="3600" dirty="0" err="1"/>
              <a:t>castmeactivities</a:t>
            </a:r>
            <a:endParaRPr lang="en-GB" sz="3600" dirty="0"/>
          </a:p>
          <a:p>
            <a:r>
              <a:rPr lang="en-US" sz="3600" dirty="0"/>
              <a:t>Photographs of Everyday phenomena or situations  with a cue Question  - developed at request of Mothers in. UK at  start of pandemic    </a:t>
            </a:r>
          </a:p>
          <a:p>
            <a:r>
              <a:rPr lang="en-US" sz="3600" dirty="0"/>
              <a:t>   Other CASTME groups developing their own</a:t>
            </a:r>
          </a:p>
          <a:p>
            <a:r>
              <a:rPr lang="en-US" sz="3600" dirty="0"/>
              <a:t>Digital literacy</a:t>
            </a:r>
          </a:p>
          <a:p>
            <a:endParaRPr lang="en-US" dirty="0"/>
          </a:p>
          <a:p>
            <a:endParaRPr lang="en-US" sz="3200" dirty="0"/>
          </a:p>
          <a:p>
            <a:endParaRPr lang="en-US" dirty="0"/>
          </a:p>
          <a:p>
            <a:r>
              <a:rPr lang="en-US" dirty="0"/>
              <a:t> </a:t>
            </a:r>
            <a:endParaRPr lang="en-US" sz="3600" dirty="0"/>
          </a:p>
        </p:txBody>
      </p:sp>
    </p:spTree>
    <p:extLst>
      <p:ext uri="{BB962C8B-B14F-4D97-AF65-F5344CB8AC3E}">
        <p14:creationId xmlns:p14="http://schemas.microsoft.com/office/powerpoint/2010/main" val="1855529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text, application, letter, email&#10;&#10;Description automatically generated">
            <a:extLst>
              <a:ext uri="{FF2B5EF4-FFF2-40B4-BE49-F238E27FC236}">
                <a16:creationId xmlns:a16="http://schemas.microsoft.com/office/drawing/2014/main" id="{8D4E5BFC-6DB5-4F0C-96F8-B07831974E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854" y="108121"/>
            <a:ext cx="10617869" cy="6724650"/>
          </a:xfrm>
          <a:prstGeom prst="rect">
            <a:avLst/>
          </a:prstGeom>
        </p:spPr>
      </p:pic>
      <p:pic>
        <p:nvPicPr>
          <p:cNvPr id="4" name="Picture 2">
            <a:extLst>
              <a:ext uri="{FF2B5EF4-FFF2-40B4-BE49-F238E27FC236}">
                <a16:creationId xmlns:a16="http://schemas.microsoft.com/office/drawing/2014/main" id="{B52D6A9D-C8B4-4746-9EC7-25EC60EB0F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9924"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80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F8BBF75-EFCF-994F-B180-9BADAA848EBC}"/>
              </a:ext>
            </a:extLst>
          </p:cNvPr>
          <p:cNvPicPr>
            <a:picLocks noGrp="1" noChangeAspect="1"/>
          </p:cNvPicPr>
          <p:nvPr>
            <p:ph idx="1"/>
          </p:nvPr>
        </p:nvPicPr>
        <p:blipFill>
          <a:blip r:embed="rId2"/>
          <a:stretch>
            <a:fillRect/>
          </a:stretch>
        </p:blipFill>
        <p:spPr>
          <a:xfrm>
            <a:off x="1355834" y="842929"/>
            <a:ext cx="6985244" cy="6015071"/>
          </a:xfrm>
          <a:prstGeom prst="rect">
            <a:avLst/>
          </a:prstGeom>
        </p:spPr>
      </p:pic>
    </p:spTree>
    <p:extLst>
      <p:ext uri="{BB962C8B-B14F-4D97-AF65-F5344CB8AC3E}">
        <p14:creationId xmlns:p14="http://schemas.microsoft.com/office/powerpoint/2010/main" val="2343528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509B30-3812-4E43-B8D2-24F86C43421A}"/>
              </a:ext>
            </a:extLst>
          </p:cNvPr>
          <p:cNvSpPr>
            <a:spLocks noGrp="1"/>
          </p:cNvSpPr>
          <p:nvPr>
            <p:ph idx="1"/>
          </p:nvPr>
        </p:nvSpPr>
        <p:spPr>
          <a:xfrm>
            <a:off x="4976177" y="271463"/>
            <a:ext cx="6379211" cy="5589587"/>
          </a:xfrm>
        </p:spPr>
        <p:txBody>
          <a:bodyPr>
            <a:normAutofit fontScale="92500" lnSpcReduction="20000"/>
          </a:bodyPr>
          <a:lstStyle/>
          <a:p>
            <a:pPr marL="0" indent="0">
              <a:buNone/>
            </a:pPr>
            <a:r>
              <a:rPr lang="en-GB" dirty="0"/>
              <a:t> Mothers Talking Every Day Science project. Sreepur, Bangladesh</a:t>
            </a:r>
          </a:p>
          <a:p>
            <a:pPr marL="0" indent="0">
              <a:buNone/>
            </a:pPr>
            <a:r>
              <a:rPr lang="en-GB" dirty="0"/>
              <a:t> </a:t>
            </a:r>
          </a:p>
          <a:p>
            <a:pPr lvl="2"/>
            <a:r>
              <a:rPr lang="en-GB" dirty="0"/>
              <a:t> 				</a:t>
            </a:r>
            <a:r>
              <a:rPr lang="en-GB" sz="3000" dirty="0"/>
              <a:t>Learning 			           about 				temperature 			and how to take 			theirs</a:t>
            </a:r>
          </a:p>
          <a:p>
            <a:endParaRPr lang="en-GB" sz="3000" dirty="0"/>
          </a:p>
          <a:p>
            <a:pPr marL="0" indent="0">
              <a:buNone/>
            </a:pPr>
            <a:r>
              <a:rPr lang="en-GB" dirty="0"/>
              <a:t> </a:t>
            </a:r>
          </a:p>
          <a:p>
            <a:r>
              <a:rPr lang="en-GB" dirty="0"/>
              <a:t>This  shape is a</a:t>
            </a:r>
          </a:p>
          <a:p>
            <a:pPr marL="0" indent="0">
              <a:buNone/>
            </a:pPr>
            <a:r>
              <a:rPr lang="en-GB" dirty="0"/>
              <a:t> square: </a:t>
            </a:r>
          </a:p>
          <a:p>
            <a:r>
              <a:rPr lang="en-GB" dirty="0"/>
              <a:t>4 equal sides </a:t>
            </a:r>
          </a:p>
          <a:p>
            <a:r>
              <a:rPr lang="en-GB" dirty="0"/>
              <a:t>4 right angles.</a:t>
            </a:r>
            <a:endParaRPr lang="en-US" dirty="0"/>
          </a:p>
          <a:p>
            <a:endParaRPr lang="en-GB" dirty="0"/>
          </a:p>
        </p:txBody>
      </p:sp>
      <p:sp>
        <p:nvSpPr>
          <p:cNvPr id="4" name="Text Placeholder 3">
            <a:extLst>
              <a:ext uri="{FF2B5EF4-FFF2-40B4-BE49-F238E27FC236}">
                <a16:creationId xmlns:a16="http://schemas.microsoft.com/office/drawing/2014/main" id="{2A14943B-CAAC-F640-A6EC-696452058D1E}"/>
              </a:ext>
            </a:extLst>
          </p:cNvPr>
          <p:cNvSpPr>
            <a:spLocks noGrp="1"/>
          </p:cNvSpPr>
          <p:nvPr>
            <p:ph type="body" sz="half" idx="2"/>
          </p:nvPr>
        </p:nvSpPr>
        <p:spPr/>
        <p:txBody>
          <a:bodyPr/>
          <a:lstStyle/>
          <a:p>
            <a:endParaRPr lang="en-US" dirty="0"/>
          </a:p>
        </p:txBody>
      </p:sp>
      <p:pic>
        <p:nvPicPr>
          <p:cNvPr id="6" name="Picture 2">
            <a:extLst>
              <a:ext uri="{FF2B5EF4-FFF2-40B4-BE49-F238E27FC236}">
                <a16:creationId xmlns:a16="http://schemas.microsoft.com/office/drawing/2014/main" id="{3846DBBB-66A2-ED4B-9644-D5B16B509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14463" cy="128702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7401FFA-98DE-5C41-A31E-84D02868CB93}"/>
              </a:ext>
            </a:extLst>
          </p:cNvPr>
          <p:cNvSpPr txBox="1"/>
          <p:nvPr/>
        </p:nvSpPr>
        <p:spPr>
          <a:xfrm>
            <a:off x="395785" y="1064524"/>
            <a:ext cx="4408227" cy="5115568"/>
          </a:xfrm>
          <a:prstGeom prst="rect">
            <a:avLst/>
          </a:prstGeom>
          <a:noFill/>
        </p:spPr>
        <p:txBody>
          <a:bodyPr wrap="square" rtlCol="0">
            <a:spAutoFit/>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Sreepur is a purpose built village for destitute women and their children where the mothers learn a skill such as sewing, so they can return to their community and earn a living supporting  themselves and their children. This CASTME project aims to encourage the mothers to learn about everyday science and technology in their lives and talk with their children about it. Most of the women received little, if any, school education. The mothers have made Big Books from the paper they make as one of the trade activities of Sreepur, print out photographs they take of what interests them</a:t>
            </a:r>
            <a:r>
              <a:rPr lang="en-GB" dirty="0">
                <a:latin typeface="Arial" panose="020B0604020202020204" pitchFamily="34" charset="0"/>
                <a:ea typeface="Calibri" panose="020F0502020204030204" pitchFamily="34" charset="0"/>
                <a:cs typeface="Times New Roman" panose="02020603050405020304" pitchFamily="18" charset="0"/>
              </a:rPr>
              <a:t>, Hoping to use digital literacy to for similar and facilitate sharing with children and others.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67853A66-7223-C74D-9440-53FDF3189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22461" y="3556427"/>
            <a:ext cx="2715478" cy="1804757"/>
          </a:xfrm>
          <a:prstGeom prst="rect">
            <a:avLst/>
          </a:prstGeom>
        </p:spPr>
      </p:pic>
      <p:pic>
        <p:nvPicPr>
          <p:cNvPr id="9" name="Picture 8">
            <a:extLst>
              <a:ext uri="{FF2B5EF4-FFF2-40B4-BE49-F238E27FC236}">
                <a16:creationId xmlns:a16="http://schemas.microsoft.com/office/drawing/2014/main" id="{00B08460-87D0-B444-9A7D-8B3195A125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4190" y="1287024"/>
            <a:ext cx="3175889" cy="1948764"/>
          </a:xfrm>
          <a:prstGeom prst="rect">
            <a:avLst/>
          </a:prstGeom>
        </p:spPr>
      </p:pic>
    </p:spTree>
    <p:extLst>
      <p:ext uri="{BB962C8B-B14F-4D97-AF65-F5344CB8AC3E}">
        <p14:creationId xmlns:p14="http://schemas.microsoft.com/office/powerpoint/2010/main" val="322425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27175-4569-BF48-B7AB-52E58EC20199}"/>
              </a:ext>
            </a:extLst>
          </p:cNvPr>
          <p:cNvSpPr>
            <a:spLocks noGrp="1"/>
          </p:cNvSpPr>
          <p:nvPr>
            <p:ph type="title"/>
          </p:nvPr>
        </p:nvSpPr>
        <p:spPr>
          <a:xfrm>
            <a:off x="2986088" y="-94593"/>
            <a:ext cx="8367712" cy="1785281"/>
          </a:xfrm>
        </p:spPr>
        <p:txBody>
          <a:bodyPr>
            <a:normAutofit/>
          </a:bodyPr>
          <a:lstStyle/>
          <a:p>
            <a:r>
              <a:rPr lang="en-US" dirty="0"/>
              <a:t>CASTME</a:t>
            </a:r>
            <a:br>
              <a:rPr lang="en-US" dirty="0"/>
            </a:br>
            <a:endParaRPr lang="en-US" dirty="0"/>
          </a:p>
        </p:txBody>
      </p:sp>
      <p:pic>
        <p:nvPicPr>
          <p:cNvPr id="3" name="Picture 2">
            <a:extLst>
              <a:ext uri="{FF2B5EF4-FFF2-40B4-BE49-F238E27FC236}">
                <a16:creationId xmlns:a16="http://schemas.microsoft.com/office/drawing/2014/main" id="{6A725774-47B1-ED40-8EC8-0B9374AC02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97512" cy="20179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C6DE90B-BFCE-5544-8FE9-5340A89A6BA0}"/>
              </a:ext>
            </a:extLst>
          </p:cNvPr>
          <p:cNvSpPr txBox="1"/>
          <p:nvPr/>
        </p:nvSpPr>
        <p:spPr>
          <a:xfrm>
            <a:off x="872360" y="2879834"/>
            <a:ext cx="526106" cy="369332"/>
          </a:xfrm>
          <a:prstGeom prst="rect">
            <a:avLst/>
          </a:prstGeom>
          <a:noFill/>
        </p:spPr>
        <p:txBody>
          <a:bodyPr wrap="none" rtlCol="0">
            <a:spAutoFit/>
          </a:bodyPr>
          <a:lstStyle/>
          <a:p>
            <a:pPr marL="285750" indent="-285750">
              <a:buFont typeface="Arial" panose="020B0604020202020204" pitchFamily="34" charset="0"/>
              <a:buChar char="•"/>
            </a:pPr>
            <a:r>
              <a:rPr lang="en-US" dirty="0"/>
              <a:t> </a:t>
            </a:r>
            <a:endParaRPr lang="en-US" sz="3600" dirty="0"/>
          </a:p>
        </p:txBody>
      </p:sp>
      <p:sp>
        <p:nvSpPr>
          <p:cNvPr id="6" name="TextBox 5">
            <a:extLst>
              <a:ext uri="{FF2B5EF4-FFF2-40B4-BE49-F238E27FC236}">
                <a16:creationId xmlns:a16="http://schemas.microsoft.com/office/drawing/2014/main" id="{F843CA41-3227-ED47-85E1-54BE1C36FE21}"/>
              </a:ext>
            </a:extLst>
          </p:cNvPr>
          <p:cNvSpPr txBox="1"/>
          <p:nvPr/>
        </p:nvSpPr>
        <p:spPr>
          <a:xfrm>
            <a:off x="1398466" y="669332"/>
            <a:ext cx="9622220" cy="5632311"/>
          </a:xfrm>
          <a:prstGeom prst="rect">
            <a:avLst/>
          </a:prstGeom>
          <a:noFill/>
        </p:spPr>
        <p:txBody>
          <a:bodyPr wrap="square">
            <a:spAutoFit/>
          </a:bodyPr>
          <a:lstStyle/>
          <a:p>
            <a:pPr marL="571500" indent="-571500">
              <a:buFont typeface="Arial" panose="020B0604020202020204" pitchFamily="34" charset="0"/>
              <a:buChar char="•"/>
            </a:pPr>
            <a:r>
              <a:rPr lang="en-US" sz="3600" dirty="0"/>
              <a:t>       Produces a regular newsletter  posted on        	website sent to emails on request.</a:t>
            </a:r>
          </a:p>
          <a:p>
            <a:pPr marL="285750" indent="-285750">
              <a:buFont typeface="Arial" panose="020B0604020202020204" pitchFamily="34" charset="0"/>
              <a:buChar char="•"/>
            </a:pPr>
            <a:r>
              <a:rPr lang="en-US" sz="3600" dirty="0"/>
              <a:t>Acts as an umbrella for STEM in the Commonwealth</a:t>
            </a:r>
          </a:p>
          <a:p>
            <a:pPr marL="285750" indent="-285750">
              <a:buFont typeface="Arial" panose="020B0604020202020204" pitchFamily="34" charset="0"/>
              <a:buChar char="•"/>
            </a:pPr>
            <a:r>
              <a:rPr lang="en-US" sz="3600" dirty="0"/>
              <a:t>Trustees meetings three times  a year</a:t>
            </a:r>
          </a:p>
          <a:p>
            <a:pPr marL="285750" indent="-285750">
              <a:buFont typeface="Arial" panose="020B0604020202020204" pitchFamily="34" charset="0"/>
              <a:buChar char="•"/>
            </a:pPr>
            <a:r>
              <a:rPr lang="en-US" sz="3600" dirty="0"/>
              <a:t>Monthly informal meetings for members on Zoom </a:t>
            </a:r>
          </a:p>
          <a:p>
            <a:pPr marL="285750" indent="-285750">
              <a:buFont typeface="Arial" panose="020B0604020202020204" pitchFamily="34" charset="0"/>
              <a:buChar char="•"/>
            </a:pPr>
            <a:r>
              <a:rPr lang="en-US" sz="3600" dirty="0"/>
              <a:t>Attended by members of CASTME groups around the Commonwealth</a:t>
            </a:r>
          </a:p>
          <a:p>
            <a:pPr marL="285750" indent="-285750">
              <a:buFont typeface="Arial" panose="020B0604020202020204" pitchFamily="34" charset="0"/>
              <a:buChar char="•"/>
            </a:pPr>
            <a:r>
              <a:rPr lang="en-US" sz="3600" dirty="0"/>
              <a:t> Hosted by a Colleague in Canada.</a:t>
            </a:r>
          </a:p>
        </p:txBody>
      </p:sp>
    </p:spTree>
    <p:extLst>
      <p:ext uri="{BB962C8B-B14F-4D97-AF65-F5344CB8AC3E}">
        <p14:creationId xmlns:p14="http://schemas.microsoft.com/office/powerpoint/2010/main" val="2155271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07F45-0887-4449-A83A-C4ECF00077BD}"/>
              </a:ext>
            </a:extLst>
          </p:cNvPr>
          <p:cNvSpPr>
            <a:spLocks noGrp="1"/>
          </p:cNvSpPr>
          <p:nvPr>
            <p:ph type="title"/>
          </p:nvPr>
        </p:nvSpPr>
        <p:spPr>
          <a:xfrm>
            <a:off x="238125" y="479900"/>
            <a:ext cx="10515600" cy="1325563"/>
          </a:xfrm>
        </p:spPr>
        <p:txBody>
          <a:bodyPr/>
          <a:lstStyle/>
          <a:p>
            <a:endParaRPr lang="en-US" dirty="0"/>
          </a:p>
        </p:txBody>
      </p:sp>
      <p:pic>
        <p:nvPicPr>
          <p:cNvPr id="4" name="Picture 3">
            <a:extLst>
              <a:ext uri="{FF2B5EF4-FFF2-40B4-BE49-F238E27FC236}">
                <a16:creationId xmlns:a16="http://schemas.microsoft.com/office/drawing/2014/main" id="{5A1E1849-D100-7644-95D2-CE44B7D0AA0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 y="479900"/>
            <a:ext cx="11263313" cy="2321266"/>
          </a:xfrm>
          <a:prstGeom prst="rect">
            <a:avLst/>
          </a:prstGeom>
          <a:noFill/>
          <a:ln>
            <a:noFill/>
          </a:ln>
        </p:spPr>
      </p:pic>
      <p:sp>
        <p:nvSpPr>
          <p:cNvPr id="5" name="TextBox 4">
            <a:extLst>
              <a:ext uri="{FF2B5EF4-FFF2-40B4-BE49-F238E27FC236}">
                <a16:creationId xmlns:a16="http://schemas.microsoft.com/office/drawing/2014/main" id="{DA06B063-15FB-FB4A-B971-511E57D194E5}"/>
              </a:ext>
            </a:extLst>
          </p:cNvPr>
          <p:cNvSpPr txBox="1"/>
          <p:nvPr/>
        </p:nvSpPr>
        <p:spPr>
          <a:xfrm>
            <a:off x="4130566" y="3689131"/>
            <a:ext cx="4561489" cy="733505"/>
          </a:xfrm>
          <a:prstGeom prst="rect">
            <a:avLst/>
          </a:prstGeom>
          <a:noFill/>
        </p:spPr>
        <p:txBody>
          <a:bodyPr wrap="square" rtlCol="0">
            <a:spAutoFit/>
          </a:bodyPr>
          <a:lstStyle/>
          <a:p>
            <a:r>
              <a:rPr lang="en-US" sz="4000" dirty="0"/>
              <a:t>Founded 1974</a:t>
            </a:r>
          </a:p>
        </p:txBody>
      </p:sp>
    </p:spTree>
    <p:extLst>
      <p:ext uri="{BB962C8B-B14F-4D97-AF65-F5344CB8AC3E}">
        <p14:creationId xmlns:p14="http://schemas.microsoft.com/office/powerpoint/2010/main" val="1175557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869E-1963-F947-ACAC-5B84ABEFC448}"/>
              </a:ext>
            </a:extLst>
          </p:cNvPr>
          <p:cNvSpPr>
            <a:spLocks noGrp="1"/>
          </p:cNvSpPr>
          <p:nvPr>
            <p:ph type="title"/>
          </p:nvPr>
        </p:nvSpPr>
        <p:spPr>
          <a:xfrm>
            <a:off x="2297512" y="385763"/>
            <a:ext cx="9056288" cy="1304925"/>
          </a:xfrm>
        </p:spPr>
        <p:txBody>
          <a:bodyPr>
            <a:normAutofit/>
          </a:bodyPr>
          <a:lstStyle/>
          <a:p>
            <a:r>
              <a:rPr lang="en-US"/>
              <a:t>.</a:t>
            </a:r>
          </a:p>
        </p:txBody>
      </p:sp>
      <p:pic>
        <p:nvPicPr>
          <p:cNvPr id="4" name="Picture 2">
            <a:extLst>
              <a:ext uri="{FF2B5EF4-FFF2-40B4-BE49-F238E27FC236}">
                <a16:creationId xmlns:a16="http://schemas.microsoft.com/office/drawing/2014/main" id="{B0037E28-F227-5244-B5AB-3DCCC6F9B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97512" cy="238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08F2F73-CB8E-D44F-BC24-6CA4C71D3146}"/>
              </a:ext>
            </a:extLst>
          </p:cNvPr>
          <p:cNvSpPr txBox="1"/>
          <p:nvPr/>
        </p:nvSpPr>
        <p:spPr>
          <a:xfrm>
            <a:off x="2420340" y="1093649"/>
            <a:ext cx="8675290" cy="5632311"/>
          </a:xfrm>
          <a:prstGeom prst="rect">
            <a:avLst/>
          </a:prstGeom>
          <a:noFill/>
        </p:spPr>
        <p:txBody>
          <a:bodyPr wrap="square" rtlCol="0">
            <a:spAutoFit/>
          </a:bodyPr>
          <a:lstStyle/>
          <a:p>
            <a:r>
              <a:rPr lang="en-GB" sz="3600" dirty="0"/>
              <a:t>It is voluntary and receives no funding.</a:t>
            </a:r>
          </a:p>
          <a:p>
            <a:r>
              <a:rPr lang="en-GB" sz="3600" dirty="0"/>
              <a:t>Established in 1974 was originally focused on: </a:t>
            </a:r>
          </a:p>
          <a:p>
            <a:pPr marL="571500" indent="-571500">
              <a:buFont typeface="Arial" panose="020B0604020202020204" pitchFamily="34" charset="0"/>
              <a:buChar char="•"/>
            </a:pPr>
            <a:r>
              <a:rPr lang="en-GB" sz="3600" dirty="0"/>
              <a:t>Secondary science across the Commonwealth. </a:t>
            </a:r>
          </a:p>
          <a:p>
            <a:pPr marL="571500" indent="-571500">
              <a:buFont typeface="Arial" panose="020B0604020202020204" pitchFamily="34" charset="0"/>
              <a:buChar char="•"/>
            </a:pPr>
            <a:r>
              <a:rPr lang="en-GB" sz="3600" dirty="0"/>
              <a:t>Organising regional conferences</a:t>
            </a:r>
          </a:p>
          <a:p>
            <a:pPr marL="571500" indent="-571500">
              <a:buFont typeface="Arial" panose="020B0604020202020204" pitchFamily="34" charset="0"/>
              <a:buChar char="•"/>
            </a:pPr>
            <a:r>
              <a:rPr lang="en-GB" sz="3600" dirty="0"/>
              <a:t>Producing journal about science teaching </a:t>
            </a:r>
          </a:p>
          <a:p>
            <a:r>
              <a:rPr lang="en-GB" sz="3600" dirty="0"/>
              <a:t>     and learning in the Commonwealth. </a:t>
            </a:r>
          </a:p>
          <a:p>
            <a:r>
              <a:rPr lang="en-GB" sz="3600" dirty="0"/>
              <a:t>Since late 80s also embraced primary science </a:t>
            </a:r>
          </a:p>
          <a:p>
            <a:r>
              <a:rPr lang="en-GB" sz="3600" dirty="0"/>
              <a:t>         and informal science and everyday     	science, science at home.</a:t>
            </a:r>
            <a:endParaRPr lang="en-US" sz="3600" dirty="0"/>
          </a:p>
        </p:txBody>
      </p:sp>
      <p:sp>
        <p:nvSpPr>
          <p:cNvPr id="6" name="TextBox 5">
            <a:extLst>
              <a:ext uri="{FF2B5EF4-FFF2-40B4-BE49-F238E27FC236}">
                <a16:creationId xmlns:a16="http://schemas.microsoft.com/office/drawing/2014/main" id="{835A60F7-3D85-5544-AE14-7451810EE472}"/>
              </a:ext>
            </a:extLst>
          </p:cNvPr>
          <p:cNvSpPr txBox="1"/>
          <p:nvPr/>
        </p:nvSpPr>
        <p:spPr>
          <a:xfrm>
            <a:off x="3846905" y="331187"/>
            <a:ext cx="3850478" cy="707886"/>
          </a:xfrm>
          <a:prstGeom prst="rect">
            <a:avLst/>
          </a:prstGeom>
          <a:noFill/>
        </p:spPr>
        <p:txBody>
          <a:bodyPr wrap="none" rtlCol="0">
            <a:spAutoFit/>
          </a:bodyPr>
          <a:lstStyle/>
          <a:p>
            <a:r>
              <a:rPr lang="en-US" sz="4000" dirty="0"/>
              <a:t>What is CASTME?</a:t>
            </a:r>
          </a:p>
        </p:txBody>
      </p:sp>
    </p:spTree>
    <p:extLst>
      <p:ext uri="{BB962C8B-B14F-4D97-AF65-F5344CB8AC3E}">
        <p14:creationId xmlns:p14="http://schemas.microsoft.com/office/powerpoint/2010/main" val="2837946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869E-1963-F947-ACAC-5B84ABEFC448}"/>
              </a:ext>
            </a:extLst>
          </p:cNvPr>
          <p:cNvSpPr>
            <a:spLocks noGrp="1"/>
          </p:cNvSpPr>
          <p:nvPr>
            <p:ph type="title"/>
          </p:nvPr>
        </p:nvSpPr>
        <p:spPr>
          <a:xfrm>
            <a:off x="2297512" y="385763"/>
            <a:ext cx="9056288" cy="1304925"/>
          </a:xfrm>
        </p:spPr>
        <p:txBody>
          <a:bodyPr>
            <a:normAutofit/>
          </a:bodyPr>
          <a:lstStyle/>
          <a:p>
            <a:r>
              <a:rPr lang="en-US"/>
              <a:t>.</a:t>
            </a:r>
          </a:p>
        </p:txBody>
      </p:sp>
      <p:pic>
        <p:nvPicPr>
          <p:cNvPr id="4" name="Picture 2">
            <a:extLst>
              <a:ext uri="{FF2B5EF4-FFF2-40B4-BE49-F238E27FC236}">
                <a16:creationId xmlns:a16="http://schemas.microsoft.com/office/drawing/2014/main" id="{B0037E28-F227-5244-B5AB-3DCCC6F9B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97512" cy="2387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B5E6723-DF5D-724D-A8D0-DD749289E376}"/>
              </a:ext>
            </a:extLst>
          </p:cNvPr>
          <p:cNvPicPr>
            <a:picLocks noChangeAspect="1"/>
          </p:cNvPicPr>
          <p:nvPr/>
        </p:nvPicPr>
        <p:blipFill>
          <a:blip r:embed="rId3"/>
          <a:stretch>
            <a:fillRect/>
          </a:stretch>
        </p:blipFill>
        <p:spPr>
          <a:xfrm>
            <a:off x="6629838" y="459158"/>
            <a:ext cx="4723962" cy="3234586"/>
          </a:xfrm>
          <a:prstGeom prst="rect">
            <a:avLst/>
          </a:prstGeom>
        </p:spPr>
      </p:pic>
      <p:sp>
        <p:nvSpPr>
          <p:cNvPr id="5" name="TextBox 4">
            <a:extLst>
              <a:ext uri="{FF2B5EF4-FFF2-40B4-BE49-F238E27FC236}">
                <a16:creationId xmlns:a16="http://schemas.microsoft.com/office/drawing/2014/main" id="{108F2F73-CB8E-D44F-BC24-6CA4C71D3146}"/>
              </a:ext>
            </a:extLst>
          </p:cNvPr>
          <p:cNvSpPr txBox="1"/>
          <p:nvPr/>
        </p:nvSpPr>
        <p:spPr>
          <a:xfrm>
            <a:off x="227763" y="3279744"/>
            <a:ext cx="9496894" cy="3416320"/>
          </a:xfrm>
          <a:prstGeom prst="rect">
            <a:avLst/>
          </a:prstGeom>
          <a:noFill/>
        </p:spPr>
        <p:txBody>
          <a:bodyPr wrap="square" rtlCol="0">
            <a:spAutoFit/>
          </a:bodyPr>
          <a:lstStyle/>
          <a:p>
            <a:r>
              <a:rPr lang="en-US" sz="3600" dirty="0"/>
              <a:t>54 member countries </a:t>
            </a:r>
          </a:p>
          <a:p>
            <a:r>
              <a:rPr lang="en-US" sz="3600" dirty="0"/>
              <a:t>2  seeking to join </a:t>
            </a:r>
          </a:p>
          <a:p>
            <a:r>
              <a:rPr lang="en-US" sz="3600" dirty="0"/>
              <a:t>1  seeking readmittance</a:t>
            </a:r>
          </a:p>
          <a:p>
            <a:r>
              <a:rPr lang="en-US" sz="3600" dirty="0"/>
              <a:t>Head is Queen Elizabeth II</a:t>
            </a:r>
          </a:p>
          <a:p>
            <a:r>
              <a:rPr lang="en-GB" sz="3600" dirty="0"/>
              <a:t>The chief executive of the Commonwealth is the Secretary General elected by member states</a:t>
            </a:r>
            <a:r>
              <a:rPr lang="en-GB" dirty="0"/>
              <a:t>.</a:t>
            </a:r>
            <a:endParaRPr lang="en-US" dirty="0"/>
          </a:p>
        </p:txBody>
      </p:sp>
      <p:sp>
        <p:nvSpPr>
          <p:cNvPr id="6" name="TextBox 5">
            <a:extLst>
              <a:ext uri="{FF2B5EF4-FFF2-40B4-BE49-F238E27FC236}">
                <a16:creationId xmlns:a16="http://schemas.microsoft.com/office/drawing/2014/main" id="{835A60F7-3D85-5544-AE14-7451810EE472}"/>
              </a:ext>
            </a:extLst>
          </p:cNvPr>
          <p:cNvSpPr txBox="1"/>
          <p:nvPr/>
        </p:nvSpPr>
        <p:spPr>
          <a:xfrm>
            <a:off x="2719823" y="196572"/>
            <a:ext cx="4512774" cy="707886"/>
          </a:xfrm>
          <a:prstGeom prst="rect">
            <a:avLst/>
          </a:prstGeom>
          <a:noFill/>
        </p:spPr>
        <p:txBody>
          <a:bodyPr wrap="none" rtlCol="0">
            <a:spAutoFit/>
          </a:bodyPr>
          <a:lstStyle/>
          <a:p>
            <a:r>
              <a:rPr lang="en-US" sz="4000" dirty="0"/>
              <a:t>The  Commonwealth</a:t>
            </a:r>
          </a:p>
        </p:txBody>
      </p:sp>
    </p:spTree>
    <p:extLst>
      <p:ext uri="{BB962C8B-B14F-4D97-AF65-F5344CB8AC3E}">
        <p14:creationId xmlns:p14="http://schemas.microsoft.com/office/powerpoint/2010/main" val="2138028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869E-1963-F947-ACAC-5B84ABEFC448}"/>
              </a:ext>
            </a:extLst>
          </p:cNvPr>
          <p:cNvSpPr>
            <a:spLocks noGrp="1"/>
          </p:cNvSpPr>
          <p:nvPr>
            <p:ph type="title"/>
          </p:nvPr>
        </p:nvSpPr>
        <p:spPr>
          <a:xfrm>
            <a:off x="2297512" y="0"/>
            <a:ext cx="9056288" cy="1019503"/>
          </a:xfrm>
        </p:spPr>
        <p:txBody>
          <a:bodyPr/>
          <a:lstStyle/>
          <a:p>
            <a:r>
              <a:rPr lang="en-US"/>
              <a:t>       AIMS of CASTME</a:t>
            </a:r>
          </a:p>
        </p:txBody>
      </p:sp>
      <p:pic>
        <p:nvPicPr>
          <p:cNvPr id="4" name="Picture 2">
            <a:extLst>
              <a:ext uri="{FF2B5EF4-FFF2-40B4-BE49-F238E27FC236}">
                <a16:creationId xmlns:a16="http://schemas.microsoft.com/office/drawing/2014/main" id="{B0037E28-F227-5244-B5AB-3DCCC6F9B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97512" cy="238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A9E298-D3FE-DB49-887C-A3CF566543AA}"/>
              </a:ext>
            </a:extLst>
          </p:cNvPr>
          <p:cNvSpPr txBox="1"/>
          <p:nvPr/>
        </p:nvSpPr>
        <p:spPr>
          <a:xfrm>
            <a:off x="1996966" y="815428"/>
            <a:ext cx="37286411" cy="6247864"/>
          </a:xfrm>
          <a:prstGeom prst="rect">
            <a:avLst/>
          </a:prstGeom>
          <a:noFill/>
        </p:spPr>
        <p:txBody>
          <a:bodyPr wrap="square" rtlCol="0">
            <a:spAutoFit/>
          </a:bodyPr>
          <a:lstStyle/>
          <a:p>
            <a:r>
              <a:rPr lang="en-GB" sz="3600"/>
              <a:t>CASTME</a:t>
            </a:r>
          </a:p>
          <a:p>
            <a:r>
              <a:rPr lang="en-GB" sz="3600"/>
              <a:t> • </a:t>
            </a:r>
            <a:r>
              <a:rPr lang="en-GB" sz="3200"/>
              <a:t>recognises the crucial role of STEM   in </a:t>
            </a:r>
          </a:p>
          <a:p>
            <a:r>
              <a:rPr lang="en-GB" sz="3200"/>
              <a:t>the delivery of the Sustainable Development Goals</a:t>
            </a:r>
          </a:p>
          <a:p>
            <a:r>
              <a:rPr lang="en-GB" sz="3200"/>
              <a:t>  •  connects educators, of all ages, in formal </a:t>
            </a:r>
          </a:p>
          <a:p>
            <a:r>
              <a:rPr lang="en-GB" sz="3200"/>
              <a:t>and informal settings in the Commonwealth </a:t>
            </a:r>
          </a:p>
          <a:p>
            <a:r>
              <a:rPr lang="en-GB" sz="3200"/>
              <a:t> •  recognises that learning is Lifelong and takes many forms.</a:t>
            </a:r>
          </a:p>
          <a:p>
            <a:r>
              <a:rPr lang="en-GB" sz="3200"/>
              <a:t> •  actively promotes the importance of both </a:t>
            </a:r>
          </a:p>
          <a:p>
            <a:r>
              <a:rPr lang="en-GB" sz="3200"/>
              <a:t>community and family as the foundation of learning</a:t>
            </a:r>
          </a:p>
          <a:p>
            <a:r>
              <a:rPr lang="en-GB" sz="3200"/>
              <a:t> importance of  STEM in everyday lives</a:t>
            </a:r>
          </a:p>
          <a:p>
            <a:r>
              <a:rPr lang="en-GB" sz="3200"/>
              <a:t> •   promotes projects in the social and human context </a:t>
            </a:r>
          </a:p>
          <a:p>
            <a:r>
              <a:rPr lang="en-GB" sz="3600"/>
              <a:t>of STEM and the development of critical 21</a:t>
            </a:r>
            <a:r>
              <a:rPr lang="en-GB" sz="3600" baseline="30000"/>
              <a:t>st</a:t>
            </a:r>
            <a:r>
              <a:rPr lang="en-GB" sz="3600"/>
              <a:t> C skills</a:t>
            </a:r>
          </a:p>
          <a:p>
            <a:r>
              <a:rPr lang="en-GB" sz="3600"/>
              <a:t>    </a:t>
            </a:r>
          </a:p>
        </p:txBody>
      </p:sp>
    </p:spTree>
    <p:extLst>
      <p:ext uri="{BB962C8B-B14F-4D97-AF65-F5344CB8AC3E}">
        <p14:creationId xmlns:p14="http://schemas.microsoft.com/office/powerpoint/2010/main" val="144829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2F56-E9B5-634C-B85A-8ED27E5BF237}"/>
              </a:ext>
            </a:extLst>
          </p:cNvPr>
          <p:cNvSpPr>
            <a:spLocks noGrp="1"/>
          </p:cNvSpPr>
          <p:nvPr>
            <p:ph type="title"/>
          </p:nvPr>
        </p:nvSpPr>
        <p:spPr>
          <a:xfrm>
            <a:off x="2437767" y="422549"/>
            <a:ext cx="8434118" cy="1181641"/>
          </a:xfrm>
        </p:spPr>
        <p:txBody>
          <a:bodyPr/>
          <a:lstStyle/>
          <a:p>
            <a:r>
              <a:rPr lang="en-US"/>
              <a:t>  Science at home Everyday Science</a:t>
            </a:r>
          </a:p>
        </p:txBody>
      </p:sp>
      <p:pic>
        <p:nvPicPr>
          <p:cNvPr id="4" name="Picture 2">
            <a:extLst>
              <a:ext uri="{FF2B5EF4-FFF2-40B4-BE49-F238E27FC236}">
                <a16:creationId xmlns:a16="http://schemas.microsoft.com/office/drawing/2014/main" id="{543F41BD-7BCB-4D49-A85E-EA4AB0F96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97512"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7EF811-F3F9-1A45-9757-439ACF2022CB}"/>
              </a:ext>
            </a:extLst>
          </p:cNvPr>
          <p:cNvSpPr txBox="1"/>
          <p:nvPr/>
        </p:nvSpPr>
        <p:spPr>
          <a:xfrm>
            <a:off x="2833209" y="1193800"/>
            <a:ext cx="7643234" cy="7017306"/>
          </a:xfrm>
          <a:prstGeom prst="rect">
            <a:avLst/>
          </a:prstGeom>
          <a:noFill/>
        </p:spPr>
        <p:txBody>
          <a:bodyPr wrap="square" rtlCol="0">
            <a:spAutoFit/>
          </a:bodyPr>
          <a:lstStyle/>
          <a:p>
            <a:r>
              <a:rPr lang="en-US" sz="3600" dirty="0"/>
              <a:t>By home we mean the place where children, live and sleep </a:t>
            </a:r>
          </a:p>
          <a:p>
            <a:r>
              <a:rPr lang="en-US" sz="3600" dirty="0"/>
              <a:t>But also the area in which they live and observe and experience science in actions. </a:t>
            </a:r>
          </a:p>
          <a:p>
            <a:r>
              <a:rPr lang="en-US" sz="3600" dirty="0"/>
              <a:t>Such understanding   they bring into therein formal school work </a:t>
            </a:r>
          </a:p>
          <a:p>
            <a:r>
              <a:rPr lang="en-US" sz="3600" dirty="0"/>
              <a:t>as some of the past awards show.</a:t>
            </a:r>
          </a:p>
          <a:p>
            <a:endParaRPr lang="en-US" sz="3600" dirty="0"/>
          </a:p>
          <a:p>
            <a:endParaRPr lang="en-US" dirty="0"/>
          </a:p>
          <a:p>
            <a:endParaRPr lang="en-US" dirty="0"/>
          </a:p>
          <a:p>
            <a:endParaRPr lang="en-US" dirty="0"/>
          </a:p>
          <a:p>
            <a:endParaRPr lang="en-US" dirty="0"/>
          </a:p>
          <a:p>
            <a:endParaRPr lang="en-US" dirty="0"/>
          </a:p>
          <a:p>
            <a:endParaRPr lang="en-US" dirty="0"/>
          </a:p>
          <a:p>
            <a:r>
              <a:rPr lang="en-US" dirty="0"/>
              <a:t>Z</a:t>
            </a:r>
          </a:p>
        </p:txBody>
      </p:sp>
    </p:spTree>
    <p:extLst>
      <p:ext uri="{BB962C8B-B14F-4D97-AF65-F5344CB8AC3E}">
        <p14:creationId xmlns:p14="http://schemas.microsoft.com/office/powerpoint/2010/main" val="110736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B2F56-E9B5-634C-B85A-8ED27E5BF237}"/>
              </a:ext>
            </a:extLst>
          </p:cNvPr>
          <p:cNvSpPr>
            <a:spLocks noGrp="1"/>
          </p:cNvSpPr>
          <p:nvPr>
            <p:ph type="title"/>
          </p:nvPr>
        </p:nvSpPr>
        <p:spPr>
          <a:xfrm>
            <a:off x="2437767" y="422549"/>
            <a:ext cx="8434118" cy="1181641"/>
          </a:xfrm>
        </p:spPr>
        <p:txBody>
          <a:bodyPr>
            <a:normAutofit fontScale="90000"/>
          </a:bodyPr>
          <a:lstStyle/>
          <a:p>
            <a:r>
              <a:rPr lang="en-US" dirty="0"/>
              <a:t>STEM-E.   Experiences. The foundations of learning</a:t>
            </a:r>
          </a:p>
        </p:txBody>
      </p:sp>
      <p:pic>
        <p:nvPicPr>
          <p:cNvPr id="4" name="Picture 2">
            <a:extLst>
              <a:ext uri="{FF2B5EF4-FFF2-40B4-BE49-F238E27FC236}">
                <a16:creationId xmlns:a16="http://schemas.microsoft.com/office/drawing/2014/main" id="{543F41BD-7BCB-4D49-A85E-EA4AB0F96B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97512" cy="2387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7EF811-F3F9-1A45-9757-439ACF2022CB}"/>
              </a:ext>
            </a:extLst>
          </p:cNvPr>
          <p:cNvSpPr txBox="1"/>
          <p:nvPr/>
        </p:nvSpPr>
        <p:spPr>
          <a:xfrm>
            <a:off x="2297511" y="1417077"/>
            <a:ext cx="8885353" cy="6647974"/>
          </a:xfrm>
          <a:prstGeom prst="rect">
            <a:avLst/>
          </a:prstGeom>
          <a:noFill/>
        </p:spPr>
        <p:txBody>
          <a:bodyPr wrap="square" rtlCol="0">
            <a:spAutoFit/>
          </a:bodyPr>
          <a:lstStyle/>
          <a:p>
            <a:r>
              <a:rPr lang="en-US" sz="4400" dirty="0"/>
              <a:t>Actions and experiences are the start in  developing everyday   Science </a:t>
            </a:r>
          </a:p>
          <a:p>
            <a:r>
              <a:rPr lang="en-US" sz="4400" dirty="0"/>
              <a:t>-STEM literacy.</a:t>
            </a:r>
          </a:p>
          <a:p>
            <a:endParaRPr lang="en-US" sz="4400" dirty="0"/>
          </a:p>
          <a:p>
            <a:r>
              <a:rPr lang="en-US" sz="4400" dirty="0"/>
              <a:t>STEM-E. experiences  - the basis for later formal teaching </a:t>
            </a:r>
          </a:p>
          <a:p>
            <a:endParaRPr lang="en-US" sz="3600" dirty="0"/>
          </a:p>
          <a:p>
            <a:endParaRPr lang="en-US" dirty="0"/>
          </a:p>
          <a:p>
            <a:endParaRPr lang="en-US" dirty="0"/>
          </a:p>
          <a:p>
            <a:endParaRPr lang="en-US" dirty="0"/>
          </a:p>
          <a:p>
            <a:endParaRPr lang="en-US" dirty="0"/>
          </a:p>
          <a:p>
            <a:endParaRPr lang="en-US" dirty="0"/>
          </a:p>
          <a:p>
            <a:endParaRPr lang="en-US" dirty="0"/>
          </a:p>
          <a:p>
            <a:r>
              <a:rPr lang="en-US" dirty="0" err="1"/>
              <a:t>fo</a:t>
            </a:r>
            <a:endParaRPr lang="en-US" dirty="0"/>
          </a:p>
        </p:txBody>
      </p:sp>
    </p:spTree>
    <p:extLst>
      <p:ext uri="{BB962C8B-B14F-4D97-AF65-F5344CB8AC3E}">
        <p14:creationId xmlns:p14="http://schemas.microsoft.com/office/powerpoint/2010/main" val="378427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869E-1963-F947-ACAC-5B84ABEFC448}"/>
              </a:ext>
            </a:extLst>
          </p:cNvPr>
          <p:cNvSpPr>
            <a:spLocks noGrp="1"/>
          </p:cNvSpPr>
          <p:nvPr>
            <p:ph type="title"/>
          </p:nvPr>
        </p:nvSpPr>
        <p:spPr>
          <a:xfrm>
            <a:off x="2297512" y="0"/>
            <a:ext cx="9056288" cy="1019503"/>
          </a:xfrm>
        </p:spPr>
        <p:txBody>
          <a:bodyPr>
            <a:normAutofit fontScale="90000"/>
          </a:bodyPr>
          <a:lstStyle/>
          <a:p>
            <a:r>
              <a:rPr lang="en-US" dirty="0"/>
              <a:t>Working with parents Communities and pre school children</a:t>
            </a:r>
          </a:p>
        </p:txBody>
      </p:sp>
      <p:pic>
        <p:nvPicPr>
          <p:cNvPr id="4" name="Picture 2">
            <a:extLst>
              <a:ext uri="{FF2B5EF4-FFF2-40B4-BE49-F238E27FC236}">
                <a16:creationId xmlns:a16="http://schemas.microsoft.com/office/drawing/2014/main" id="{B0037E28-F227-5244-B5AB-3DCCC6F9B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97512" cy="238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A9E298-D3FE-DB49-887C-A3CF566543AA}"/>
              </a:ext>
            </a:extLst>
          </p:cNvPr>
          <p:cNvSpPr txBox="1"/>
          <p:nvPr/>
        </p:nvSpPr>
        <p:spPr>
          <a:xfrm>
            <a:off x="1522829" y="1779687"/>
            <a:ext cx="37286411" cy="5078313"/>
          </a:xfrm>
          <a:prstGeom prst="rect">
            <a:avLst/>
          </a:prstGeom>
          <a:noFill/>
        </p:spPr>
        <p:txBody>
          <a:bodyPr wrap="square" rtlCol="0">
            <a:spAutoFit/>
          </a:bodyPr>
          <a:lstStyle/>
          <a:p>
            <a:r>
              <a:rPr lang="en-US" sz="3600" dirty="0"/>
              <a:t> Working with:</a:t>
            </a:r>
          </a:p>
          <a:p>
            <a:pPr marL="571500" indent="-571500">
              <a:buFont typeface="Arial" panose="020B0604020202020204" pitchFamily="34" charset="0"/>
              <a:buChar char="•"/>
            </a:pPr>
            <a:r>
              <a:rPr lang="en-US" sz="3600" dirty="0"/>
              <a:t> mothers  and children  in </a:t>
            </a:r>
            <a:r>
              <a:rPr lang="en-US" sz="3600" dirty="0" err="1"/>
              <a:t>Sreepur</a:t>
            </a:r>
            <a:r>
              <a:rPr lang="en-US" sz="3600" dirty="0"/>
              <a:t>  Bangladesh</a:t>
            </a:r>
          </a:p>
          <a:p>
            <a:r>
              <a:rPr lang="en-US" sz="3600" dirty="0"/>
              <a:t>-  to help them recognize the science actions in</a:t>
            </a:r>
          </a:p>
          <a:p>
            <a:r>
              <a:rPr lang="en-US" sz="3600" dirty="0"/>
              <a:t> their everyday lives and talk with their  children.</a:t>
            </a:r>
          </a:p>
          <a:p>
            <a:pPr marL="571500" indent="-571500">
              <a:buFont typeface="Arial" panose="020B0604020202020204" pitchFamily="34" charset="0"/>
              <a:buChar char="•"/>
            </a:pPr>
            <a:r>
              <a:rPr lang="en-US" sz="3600" dirty="0"/>
              <a:t>African science  educators  working with parents </a:t>
            </a:r>
          </a:p>
          <a:p>
            <a:r>
              <a:rPr lang="en-US" sz="3600" dirty="0"/>
              <a:t>     	with pre  school children and with the communities</a:t>
            </a:r>
          </a:p>
          <a:p>
            <a:endParaRPr lang="en-US" sz="3600" dirty="0"/>
          </a:p>
          <a:p>
            <a:pPr marL="571500" indent="-571500">
              <a:buFont typeface="Arial" panose="020B0604020202020204" pitchFamily="34" charset="0"/>
              <a:buChar char="•"/>
            </a:pPr>
            <a:r>
              <a:rPr lang="en-US" sz="3600" dirty="0"/>
              <a:t>Local  mother and toddler group</a:t>
            </a:r>
          </a:p>
          <a:p>
            <a:pPr marL="571500" indent="-571500">
              <a:buFont typeface="Arial" panose="020B0604020202020204" pitchFamily="34" charset="0"/>
              <a:buChar char="•"/>
            </a:pPr>
            <a:endParaRPr lang="en-US" sz="3600" dirty="0"/>
          </a:p>
        </p:txBody>
      </p:sp>
    </p:spTree>
    <p:extLst>
      <p:ext uri="{BB962C8B-B14F-4D97-AF65-F5344CB8AC3E}">
        <p14:creationId xmlns:p14="http://schemas.microsoft.com/office/powerpoint/2010/main" val="2069046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869E-1963-F947-ACAC-5B84ABEFC448}"/>
              </a:ext>
            </a:extLst>
          </p:cNvPr>
          <p:cNvSpPr>
            <a:spLocks noGrp="1"/>
          </p:cNvSpPr>
          <p:nvPr>
            <p:ph type="title"/>
          </p:nvPr>
        </p:nvSpPr>
        <p:spPr>
          <a:xfrm>
            <a:off x="2297512" y="385763"/>
            <a:ext cx="9056288" cy="1304925"/>
          </a:xfrm>
        </p:spPr>
        <p:txBody>
          <a:bodyPr>
            <a:normAutofit fontScale="90000"/>
          </a:bodyPr>
          <a:lstStyle/>
          <a:p>
            <a:r>
              <a:rPr lang="en-US" dirty="0"/>
              <a:t>AWARDS  sponsored by Findel International 2022 awards announced at this ASE </a:t>
            </a:r>
          </a:p>
        </p:txBody>
      </p:sp>
      <p:pic>
        <p:nvPicPr>
          <p:cNvPr id="4" name="Picture 2">
            <a:extLst>
              <a:ext uri="{FF2B5EF4-FFF2-40B4-BE49-F238E27FC236}">
                <a16:creationId xmlns:a16="http://schemas.microsoft.com/office/drawing/2014/main" id="{B0037E28-F227-5244-B5AB-3DCCC6F9B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97512" cy="238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FBE9D5B-6C9B-2743-8403-A05B312F74F3}"/>
              </a:ext>
            </a:extLst>
          </p:cNvPr>
          <p:cNvSpPr txBox="1"/>
          <p:nvPr/>
        </p:nvSpPr>
        <p:spPr>
          <a:xfrm>
            <a:off x="2593110" y="1579094"/>
            <a:ext cx="9365533" cy="5405967"/>
          </a:xfrm>
          <a:prstGeom prst="rect">
            <a:avLst/>
          </a:prstGeom>
          <a:noFill/>
        </p:spPr>
        <p:txBody>
          <a:bodyPr wrap="square">
            <a:spAutoFit/>
          </a:bodyPr>
          <a:lstStyle/>
          <a:p>
            <a:pPr>
              <a:lnSpc>
                <a:spcPct val="107000"/>
              </a:lnSpc>
              <a:spcAft>
                <a:spcPts val="800"/>
              </a:spcAft>
            </a:pPr>
            <a:r>
              <a:rPr lang="en-GB" sz="2800" dirty="0">
                <a:effectLst/>
                <a:latin typeface="Arial" panose="020B0604020202020204" pitchFamily="34" charset="0"/>
                <a:ea typeface="Calibri" panose="020F0502020204030204" pitchFamily="34" charset="0"/>
                <a:cs typeface="Times New Roman" panose="02020603050405020304" pitchFamily="18" charset="0"/>
              </a:rPr>
              <a:t>The Findel CASTME Education Award</a:t>
            </a:r>
            <a:r>
              <a:rPr lang="en-GB" sz="3600" dirty="0"/>
              <a:t>   2021 Science Laboratory and Science Museum    Panadura-Sri Lanka </a:t>
            </a:r>
            <a:r>
              <a:rPr lang="en-GB" sz="3600" dirty="0">
                <a:effectLst/>
                <a:latin typeface="Calibri" panose="020F0502020204030204" pitchFamily="34" charset="0"/>
                <a:ea typeface="Calibri" panose="020F0502020204030204" pitchFamily="34" charset="0"/>
                <a:cs typeface="Times New Roman" panose="02020603050405020304" pitchFamily="18" charset="0"/>
              </a:rPr>
              <a:t>receives equipment and international membership of ASE for 1 yr.</a:t>
            </a:r>
            <a:endParaRPr lang="en-GB" sz="3600" dirty="0">
              <a:latin typeface="Calibri" panose="020F0502020204030204" pitchFamily="34" charset="0"/>
              <a:ea typeface="Calibri" panose="020F0502020204030204" pitchFamily="34" charset="0"/>
              <a:cs typeface="Times New Roman" panose="02020603050405020304" pitchFamily="18" charset="0"/>
            </a:endParaRPr>
          </a:p>
          <a:p>
            <a:r>
              <a:rPr lang="en-GB" sz="3200" dirty="0"/>
              <a:t>The Findel CASTME community  Award Entry 2021 :  </a:t>
            </a:r>
          </a:p>
          <a:p>
            <a:r>
              <a:rPr lang="en-GB" sz="3200" dirty="0"/>
              <a:t> Popularising Science and Technology among Children for self-reliance.</a:t>
            </a:r>
          </a:p>
          <a:p>
            <a:r>
              <a:rPr lang="en-GB" sz="3200" dirty="0"/>
              <a:t>   Awarded to:  Science and Technology (CIST) Ekiti State </a:t>
            </a:r>
          </a:p>
          <a:p>
            <a:r>
              <a:rPr lang="en-GB" sz="3200" dirty="0"/>
              <a:t>University, Ado-Ekiti, Nigeria</a:t>
            </a:r>
          </a:p>
          <a:p>
            <a:pPr>
              <a:lnSpc>
                <a:spcPct val="107000"/>
              </a:lnSpc>
              <a:spcAft>
                <a:spcPts val="80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1100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A869E-1963-F947-ACAC-5B84ABEFC448}"/>
              </a:ext>
            </a:extLst>
          </p:cNvPr>
          <p:cNvSpPr>
            <a:spLocks noGrp="1"/>
          </p:cNvSpPr>
          <p:nvPr>
            <p:ph type="title"/>
          </p:nvPr>
        </p:nvSpPr>
        <p:spPr>
          <a:xfrm>
            <a:off x="2297512" y="385763"/>
            <a:ext cx="9056288" cy="1304925"/>
          </a:xfrm>
        </p:spPr>
        <p:txBody>
          <a:bodyPr/>
          <a:lstStyle/>
          <a:p>
            <a:r>
              <a:rPr lang="en-US" dirty="0"/>
              <a:t>NEW SUSTAINABILITY AWARD for 2022</a:t>
            </a:r>
          </a:p>
        </p:txBody>
      </p:sp>
      <p:pic>
        <p:nvPicPr>
          <p:cNvPr id="4" name="Picture 2">
            <a:extLst>
              <a:ext uri="{FF2B5EF4-FFF2-40B4-BE49-F238E27FC236}">
                <a16:creationId xmlns:a16="http://schemas.microsoft.com/office/drawing/2014/main" id="{B0037E28-F227-5244-B5AB-3DCCC6F9BE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297512" cy="2387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F9DD5F5-363B-804D-8AEB-8D5B112EB640}"/>
              </a:ext>
            </a:extLst>
          </p:cNvPr>
          <p:cNvSpPr txBox="1"/>
          <p:nvPr/>
        </p:nvSpPr>
        <p:spPr>
          <a:xfrm>
            <a:off x="1785938" y="1300164"/>
            <a:ext cx="21857650" cy="5293757"/>
          </a:xfrm>
          <a:prstGeom prst="rect">
            <a:avLst/>
          </a:prstGeom>
          <a:noFill/>
        </p:spPr>
        <p:txBody>
          <a:bodyPr wrap="square" rtlCol="0">
            <a:spAutoFit/>
          </a:bodyPr>
          <a:lstStyle/>
          <a:p>
            <a:r>
              <a:rPr lang="en-GB" sz="2400" dirty="0"/>
              <a:t> 	</a:t>
            </a:r>
            <a:r>
              <a:rPr lang="en-GB" sz="3200" dirty="0"/>
              <a:t>2022 a NEW Award </a:t>
            </a:r>
          </a:p>
          <a:p>
            <a:endParaRPr lang="en-GB" sz="3200" dirty="0"/>
          </a:p>
          <a:p>
            <a:r>
              <a:rPr lang="en-GB" sz="3200" dirty="0"/>
              <a:t>The Findel CASTME Protect Our Planet Award </a:t>
            </a:r>
          </a:p>
          <a:p>
            <a:r>
              <a:rPr lang="en-GB" sz="3200" dirty="0"/>
              <a:t>for a STEM project which  focuses on the </a:t>
            </a:r>
          </a:p>
          <a:p>
            <a:r>
              <a:rPr lang="en-GB" sz="3200" dirty="0"/>
              <a:t>Sustainable Development Goals        </a:t>
            </a:r>
          </a:p>
          <a:p>
            <a:r>
              <a:rPr lang="en-GB" sz="3200" dirty="0"/>
              <a:t> such as Climate Change, Responsible Consumption</a:t>
            </a:r>
          </a:p>
          <a:p>
            <a:r>
              <a:rPr lang="en-GB" sz="3200" dirty="0"/>
              <a:t> and Clean Water.</a:t>
            </a:r>
            <a:endParaRPr lang="en-US" sz="3200" dirty="0"/>
          </a:p>
          <a:p>
            <a:endParaRPr lang="en-US" dirty="0"/>
          </a:p>
          <a:p>
            <a:r>
              <a:rPr lang="en-US" sz="3200" dirty="0"/>
              <a:t>Award details are on CASTME website</a:t>
            </a:r>
          </a:p>
          <a:p>
            <a:r>
              <a:rPr lang="en-US" sz="3200" dirty="0"/>
              <a:t>www. </a:t>
            </a:r>
            <a:r>
              <a:rPr lang="en-US" sz="3200" dirty="0" err="1"/>
              <a:t>Castme.online.org</a:t>
            </a:r>
            <a:r>
              <a:rPr lang="en-US" sz="3200"/>
              <a:t>  and on</a:t>
            </a:r>
          </a:p>
          <a:p>
            <a:r>
              <a:rPr lang="en-US" sz="3200"/>
              <a:t> CASTME section in Commonwealth INNOVATIONS platform</a:t>
            </a:r>
          </a:p>
        </p:txBody>
      </p:sp>
    </p:spTree>
    <p:extLst>
      <p:ext uri="{BB962C8B-B14F-4D97-AF65-F5344CB8AC3E}">
        <p14:creationId xmlns:p14="http://schemas.microsoft.com/office/powerpoint/2010/main" val="3060853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1081</Words>
  <Application>Microsoft Macintosh PowerPoint</Application>
  <PresentationFormat>Widescreen</PresentationFormat>
  <Paragraphs>146</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Times New Roman</vt:lpstr>
      <vt:lpstr>Office Theme</vt:lpstr>
      <vt:lpstr>Talk and Do: Science at Home: Everyday Science</vt:lpstr>
      <vt:lpstr>.</vt:lpstr>
      <vt:lpstr>.</vt:lpstr>
      <vt:lpstr>       AIMS of CASTME</vt:lpstr>
      <vt:lpstr>  Science at home Everyday Science</vt:lpstr>
      <vt:lpstr>STEM-E.   Experiences. The foundations of learning</vt:lpstr>
      <vt:lpstr>Working with parents Communities and pre school children</vt:lpstr>
      <vt:lpstr>AWARDS  sponsored by Findel International 2022 awards announced at this ASE </vt:lpstr>
      <vt:lpstr>NEW SUSTAINABILITY AWARD for 2022</vt:lpstr>
      <vt:lpstr>A past award project : Creating indigenous learning resources through Environmental Project work using inexpensive and easily available material in collaboration with teachers and students of Saraswati Junior College, Paras. India</vt:lpstr>
      <vt:lpstr>Playing to Learn: Learning to Play</vt:lpstr>
      <vt:lpstr>  OTHER CASTME ACTIVITIES</vt:lpstr>
      <vt:lpstr>  OTHER CASTME ACTIVITIES</vt:lpstr>
      <vt:lpstr>PowerPoint Presentation</vt:lpstr>
      <vt:lpstr>PowerPoint Presentation</vt:lpstr>
      <vt:lpstr>PowerPoint Presentation</vt:lpstr>
      <vt:lpstr>CASTME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Every Day Science</dc:title>
  <dc:creator>Tunnicliffe, Sue</dc:creator>
  <cp:lastModifiedBy>Tunnicliffe, Sue</cp:lastModifiedBy>
  <cp:revision>12</cp:revision>
  <cp:lastPrinted>2022-01-11T19:17:16Z</cp:lastPrinted>
  <dcterms:created xsi:type="dcterms:W3CDTF">2021-12-08T10:18:33Z</dcterms:created>
  <dcterms:modified xsi:type="dcterms:W3CDTF">2022-01-11T19:32:51Z</dcterms:modified>
</cp:coreProperties>
</file>